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  <p:sldMasterId id="2147483661" r:id="rId2"/>
  </p:sldMasterIdLst>
  <p:notesMasterIdLst>
    <p:notesMasterId r:id="rId34"/>
  </p:notesMasterIdLst>
  <p:sldIdLst>
    <p:sldId id="278" r:id="rId3"/>
    <p:sldId id="258" r:id="rId4"/>
    <p:sldId id="261" r:id="rId5"/>
    <p:sldId id="279" r:id="rId6"/>
    <p:sldId id="281" r:id="rId7"/>
    <p:sldId id="295" r:id="rId8"/>
    <p:sldId id="298" r:id="rId9"/>
    <p:sldId id="297" r:id="rId10"/>
    <p:sldId id="296" r:id="rId11"/>
    <p:sldId id="323" r:id="rId12"/>
    <p:sldId id="315" r:id="rId13"/>
    <p:sldId id="314" r:id="rId14"/>
    <p:sldId id="321" r:id="rId15"/>
    <p:sldId id="300" r:id="rId16"/>
    <p:sldId id="316" r:id="rId17"/>
    <p:sldId id="299" r:id="rId18"/>
    <p:sldId id="317" r:id="rId19"/>
    <p:sldId id="320" r:id="rId20"/>
    <p:sldId id="318" r:id="rId21"/>
    <p:sldId id="335" r:id="rId22"/>
    <p:sldId id="336" r:id="rId23"/>
    <p:sldId id="337" r:id="rId24"/>
    <p:sldId id="338" r:id="rId25"/>
    <p:sldId id="309" r:id="rId26"/>
    <p:sldId id="319" r:id="rId27"/>
    <p:sldId id="339" r:id="rId28"/>
    <p:sldId id="312" r:id="rId29"/>
    <p:sldId id="313" r:id="rId30"/>
    <p:sldId id="311" r:id="rId31"/>
    <p:sldId id="276" r:id="rId32"/>
    <p:sldId id="277" r:id="rId33"/>
  </p:sldIdLst>
  <p:sldSz cx="9144000" cy="5148263"/>
  <p:notesSz cx="6858000" cy="9144000"/>
  <p:embeddedFontLst>
    <p:embeddedFont>
      <p:font typeface="Calibri" panose="020F0502020204030204" pitchFamily="34" charset="0"/>
      <p:regular r:id="rId35"/>
      <p:bold r:id="rId36"/>
      <p:italic r:id="rId37"/>
      <p:boldItalic r:id="rId38"/>
    </p:embeddedFont>
    <p:embeddedFont>
      <p:font typeface="Calibri Light" panose="020F0302020204030204" pitchFamily="34" charset="0"/>
      <p:regular r:id="rId39"/>
      <p:italic r:id="rId40"/>
    </p:embeddedFont>
    <p:embeddedFont>
      <p:font typeface="Cambria Math" panose="02040503050406030204" pitchFamily="18" charset="0"/>
      <p:regular r:id="rId41"/>
    </p:embeddedFont>
    <p:embeddedFont>
      <p:font typeface="Gotham HTF" charset="0"/>
      <p:bold r:id="rId42"/>
      <p:boldItalic r:id="rId43"/>
    </p:embeddedFont>
    <p:embeddedFont>
      <p:font typeface="Gotham HTF Light" charset="0"/>
      <p:regular r:id="rId44"/>
      <p:italic r:id="rId45"/>
    </p:embeddedFont>
    <p:embeddedFont>
      <p:font typeface="Gotham HTF Medium" charset="0"/>
      <p:regular r:id="rId46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635" userDrawn="1">
          <p15:clr>
            <a:srgbClr val="A4A3A4"/>
          </p15:clr>
        </p15:guide>
        <p15:guide id="3" orient="horz" pos="737" userDrawn="1">
          <p15:clr>
            <a:srgbClr val="A4A3A4"/>
          </p15:clr>
        </p15:guide>
        <p15:guide id="4" orient="horz" pos="2937" userDrawn="1">
          <p15:clr>
            <a:srgbClr val="A4A3A4"/>
          </p15:clr>
        </p15:guide>
        <p15:guide id="5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145B"/>
    <a:srgbClr val="797979"/>
    <a:srgbClr val="91A3A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8" autoAdjust="0"/>
    <p:restoredTop sz="94660"/>
  </p:normalViewPr>
  <p:slideViewPr>
    <p:cSldViewPr snapToGrid="0" snapToObjects="1">
      <p:cViewPr varScale="1">
        <p:scale>
          <a:sx n="84" d="100"/>
          <a:sy n="84" d="100"/>
        </p:scale>
        <p:origin x="804" y="52"/>
      </p:cViewPr>
      <p:guideLst>
        <p:guide pos="635"/>
        <p:guide orient="horz" pos="737"/>
        <p:guide orient="horz" pos="2937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5.fntdata"/><Relationship Id="rId21" Type="http://schemas.openxmlformats.org/officeDocument/2006/relationships/slide" Target="slides/slide19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8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font" Target="fonts/font11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2.fntdata"/><Relationship Id="rId49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font" Target="fonts/font10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font" Target="fonts/font4.fntdata"/><Relationship Id="rId46" Type="http://schemas.openxmlformats.org/officeDocument/2006/relationships/font" Target="fonts/font12.fntdata"/><Relationship Id="rId20" Type="http://schemas.openxmlformats.org/officeDocument/2006/relationships/slide" Target="slides/slide18.xml"/><Relationship Id="rId41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3A3B6B-DA47-6145-A916-4C71632D9FE2}" type="datetimeFigureOut">
              <a:rPr lang="en-US" smtClean="0"/>
              <a:t>4/23/2023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4175" y="685800"/>
            <a:ext cx="60896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9CAFCE-C102-6747-9B79-E03F9BCB8C7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6284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588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992154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611605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077961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169244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4231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98361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5216903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83374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5883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5752886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225565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9135769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053547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6280113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0155255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5883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588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2093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426381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087548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9299"/>
            <a:ext cx="7772400" cy="110354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7349"/>
            <a:ext cx="6400800" cy="131566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71679"/>
            <a:ext cx="2133600" cy="274097"/>
          </a:xfrm>
          <a:prstGeom prst="rect">
            <a:avLst/>
          </a:prstGeom>
        </p:spPr>
        <p:txBody>
          <a:bodyPr/>
          <a:lstStyle/>
          <a:p>
            <a:fld id="{34DE395E-34A2-AA4D-9868-153B79C4F40E}" type="datetimeFigureOut">
              <a:rPr lang="en-US" smtClean="0"/>
              <a:t>4/23/2023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71679"/>
            <a:ext cx="2895600" cy="27409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71679"/>
            <a:ext cx="2133600" cy="274097"/>
          </a:xfrm>
          <a:prstGeom prst="rect">
            <a:avLst/>
          </a:prstGeom>
        </p:spPr>
        <p:txBody>
          <a:bodyPr/>
          <a:lstStyle/>
          <a:p>
            <a:fld id="{4AB888C7-909F-294F-8D58-CCD5DCAC4E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440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169"/>
            <a:ext cx="8229600" cy="85804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1262"/>
            <a:ext cx="8229600" cy="3397616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71679"/>
            <a:ext cx="2133600" cy="274097"/>
          </a:xfrm>
          <a:prstGeom prst="rect">
            <a:avLst/>
          </a:prstGeom>
        </p:spPr>
        <p:txBody>
          <a:bodyPr/>
          <a:lstStyle/>
          <a:p>
            <a:fld id="{34DE395E-34A2-AA4D-9868-153B79C4F40E}" type="datetimeFigureOut">
              <a:rPr lang="en-US" smtClean="0"/>
              <a:t>4/23/2023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71679"/>
            <a:ext cx="2895600" cy="27409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71679"/>
            <a:ext cx="2133600" cy="274097"/>
          </a:xfrm>
          <a:prstGeom prst="rect">
            <a:avLst/>
          </a:prstGeom>
        </p:spPr>
        <p:txBody>
          <a:bodyPr/>
          <a:lstStyle/>
          <a:p>
            <a:fld id="{4AB888C7-909F-294F-8D58-CCD5DCAC4E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0877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4925"/>
            <a:ext cx="2057400" cy="3297510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4925"/>
            <a:ext cx="6019800" cy="329751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71679"/>
            <a:ext cx="2133600" cy="274097"/>
          </a:xfrm>
          <a:prstGeom prst="rect">
            <a:avLst/>
          </a:prstGeom>
        </p:spPr>
        <p:txBody>
          <a:bodyPr/>
          <a:lstStyle/>
          <a:p>
            <a:fld id="{34DE395E-34A2-AA4D-9868-153B79C4F40E}" type="datetimeFigureOut">
              <a:rPr lang="en-US" smtClean="0"/>
              <a:t>4/23/2023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71679"/>
            <a:ext cx="2895600" cy="27409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71679"/>
            <a:ext cx="2133600" cy="274097"/>
          </a:xfrm>
          <a:prstGeom prst="rect">
            <a:avLst/>
          </a:prstGeom>
        </p:spPr>
        <p:txBody>
          <a:bodyPr/>
          <a:lstStyle/>
          <a:p>
            <a:fld id="{4AB888C7-909F-294F-8D58-CCD5DCAC4E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74302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ogo +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296354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6E5B1C-B3F5-4185-9472-787D4B78B5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2963"/>
            <a:ext cx="6858000" cy="1792287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D4912B0-BD5C-485A-BF42-70D35A1A7C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3513"/>
            <a:ext cx="6858000" cy="124301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76D1B7F-CA94-466C-AFAD-D17AEE3F31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AFCF1C-E999-4C2C-BAF7-9B2E598755BE}" type="datetimeFigureOut">
              <a:rPr lang="pt-BR" smtClean="0"/>
              <a:t>23/04/2023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83AE329-D863-4772-8A1A-A1B2AD4C48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82DB79E-5CB4-419A-97A8-A967D4171E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DC0A8-CFEF-4BF6-9A36-FF19E8B711F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4881520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80E47D1-427C-4558-BC0A-2F150A247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72381EE-BD01-4AF9-9F36-A2C087A987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E3970B1-2719-4B49-9A94-AF9012698B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AFCF1C-E999-4C2C-BAF7-9B2E598755BE}" type="datetimeFigureOut">
              <a:rPr lang="pt-BR" smtClean="0"/>
              <a:t>23/04/2023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F3C7FB8-D2C5-40C3-B81A-5AE1F76DC4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D388F5F-535C-4873-B85D-963F1DFC6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DC0A8-CFEF-4BF6-9A36-FF19E8B711F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6235107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BE1E49-FA0B-48DA-9470-6160EE01A4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700"/>
            <a:ext cx="7886700" cy="2141538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41B3452-C2F9-4917-9C58-599DAF955F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4875"/>
            <a:ext cx="7886700" cy="1127125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FA8DC6C-28C5-48B2-A7E7-3EF80A8082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AFCF1C-E999-4C2C-BAF7-9B2E598755BE}" type="datetimeFigureOut">
              <a:rPr lang="pt-BR" smtClean="0"/>
              <a:t>23/04/2023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747023D-DABD-4C75-8451-4514F53E71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654B5C9-9B80-4809-84C0-2F5FC721D8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DC0A8-CFEF-4BF6-9A36-FF19E8B711F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104101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71A160-0A99-4168-B088-D9BC4C5FA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5338448-524F-4FF7-9D99-83A7D0DA93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70013"/>
            <a:ext cx="3867150" cy="3267075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49C43459-0AB4-4C9E-B860-5F9F4888BF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370013"/>
            <a:ext cx="3867150" cy="3267075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18D14EE7-0017-4DA1-AD84-54E45862BD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AFCF1C-E999-4C2C-BAF7-9B2E598755BE}" type="datetimeFigureOut">
              <a:rPr lang="pt-BR" smtClean="0"/>
              <a:t>23/04/2023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4D3CF18C-3706-44C0-85CE-01A7EA41A4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332916D3-70C4-4BEE-8EA8-48F042ACC1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DC0A8-CFEF-4BF6-9A36-FF19E8B711F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7576799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6B04E2-1F2C-4D0D-99F2-BD976F2D8F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274638"/>
            <a:ext cx="7886700" cy="993775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501BF57-E276-4C18-8EB1-FE8290CC9F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262063"/>
            <a:ext cx="3868737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1E3B9BE8-6594-4F5C-8C90-C3AD52265E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1881188"/>
            <a:ext cx="3868737" cy="2765425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B15B86BB-3156-44E7-B9F8-906AA36CB16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2063"/>
            <a:ext cx="3887788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5D28FEA3-6306-4952-832C-C5519AF923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81188"/>
            <a:ext cx="3887788" cy="2765425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841B82C0-AA06-4DF3-9213-9952310D9B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AFCF1C-E999-4C2C-BAF7-9B2E598755BE}" type="datetimeFigureOut">
              <a:rPr lang="pt-BR" smtClean="0"/>
              <a:t>23/04/2023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81620E8E-4A9B-4938-9AE2-828F2EDF0E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68EAB3FF-D273-4C92-95B7-B6323F1CBF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DC0A8-CFEF-4BF6-9A36-FF19E8B711F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8099654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A5F555-EE2F-4E3C-AA7F-931304404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C7381DB8-FB6D-4AF4-9D64-C3F23AE7EE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AFCF1C-E999-4C2C-BAF7-9B2E598755BE}" type="datetimeFigureOut">
              <a:rPr lang="pt-BR" smtClean="0"/>
              <a:t>23/04/2023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3BE6A8FA-5726-4C62-A078-3EEB74594F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7D862B9-5702-47F4-A01D-807378A9E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DC0A8-CFEF-4BF6-9A36-FF19E8B711F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986769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3C355F2E-6C9E-404D-B06C-8664A0BAAF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AFCF1C-E999-4C2C-BAF7-9B2E598755BE}" type="datetimeFigureOut">
              <a:rPr lang="pt-BR" smtClean="0"/>
              <a:t>23/04/2023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AC77B522-F6B2-4065-BD14-CBFBB94031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9FF732C7-4A15-410B-9BCD-A19A3268AC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DC0A8-CFEF-4BF6-9A36-FF19E8B711F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182755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169"/>
            <a:ext cx="8229600" cy="85804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1262"/>
            <a:ext cx="8229600" cy="339761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71679"/>
            <a:ext cx="2133600" cy="274097"/>
          </a:xfrm>
          <a:prstGeom prst="rect">
            <a:avLst/>
          </a:prstGeom>
        </p:spPr>
        <p:txBody>
          <a:bodyPr/>
          <a:lstStyle/>
          <a:p>
            <a:fld id="{34DE395E-34A2-AA4D-9868-153B79C4F40E}" type="datetimeFigureOut">
              <a:rPr lang="en-US" smtClean="0"/>
              <a:t>4/23/2023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71679"/>
            <a:ext cx="2895600" cy="27409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71679"/>
            <a:ext cx="2133600" cy="274097"/>
          </a:xfrm>
          <a:prstGeom prst="rect">
            <a:avLst/>
          </a:prstGeom>
        </p:spPr>
        <p:txBody>
          <a:bodyPr/>
          <a:lstStyle/>
          <a:p>
            <a:fld id="{4AB888C7-909F-294F-8D58-CCD5DCAC4E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04797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03777A-CE91-4F33-B821-D7E1D320DC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173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5D8F023-AEF0-4C70-BFB5-0B95497334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741363"/>
            <a:ext cx="4629150" cy="365918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0143C4D-E755-44FE-B15E-6460920192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4638"/>
            <a:ext cx="2949575" cy="286067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12251C0-2198-4B2F-97CB-92CD62DAB1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AFCF1C-E999-4C2C-BAF7-9B2E598755BE}" type="datetimeFigureOut">
              <a:rPr lang="pt-BR" smtClean="0"/>
              <a:t>23/04/2023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D95B2B0D-0837-40B3-B7DF-DBB1B3D3BD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F7EA83DF-2661-4EC0-9843-1BA9BC3D1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DC0A8-CFEF-4BF6-9A36-FF19E8B711F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7352079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A10419-BB55-4DB6-B259-57442A1922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173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AF1E8DDD-581C-4C27-AA44-66E186CC208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741363"/>
            <a:ext cx="4629150" cy="3659187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E57F0D4-9A23-403F-8522-94CE7F5E56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4638"/>
            <a:ext cx="2949575" cy="286067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3203235-BFC4-411F-A80F-4D47DC76ED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AFCF1C-E999-4C2C-BAF7-9B2E598755BE}" type="datetimeFigureOut">
              <a:rPr lang="pt-BR" smtClean="0"/>
              <a:t>23/04/2023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CC521ED-B770-4F9C-809B-97497D4B43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936BB71F-206D-40F7-A7C3-2ABE946850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DC0A8-CFEF-4BF6-9A36-FF19E8B711F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3058869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BFEB639-5A09-481A-A5E4-B7AD714FD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17D5C45D-79BC-4F0E-8783-92F450E9E8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B93DFF7-2D80-4F91-B3ED-42B56530D0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AFCF1C-E999-4C2C-BAF7-9B2E598755BE}" type="datetimeFigureOut">
              <a:rPr lang="pt-BR" smtClean="0"/>
              <a:t>23/04/2023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59AF59A-F34B-4B30-A210-F3ED65B5BF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782EDE8-FF13-4DEC-89CC-6DA3C84117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DC0A8-CFEF-4BF6-9A36-FF19E8B711F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0106148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A71A69CE-0B12-41CF-8367-E94F3462CF1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4638"/>
            <a:ext cx="1971675" cy="4362450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CCF2463F-5893-4039-A4C0-CDA105D4EA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4638"/>
            <a:ext cx="5762625" cy="4362450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3F44292-BE36-4171-B0E8-D4F718C742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AFCF1C-E999-4C2C-BAF7-9B2E598755BE}" type="datetimeFigureOut">
              <a:rPr lang="pt-BR" smtClean="0"/>
              <a:t>23/04/2023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6098FF3-89D1-4637-BD8E-E37EA87E79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23E05DE-7688-4DB5-8E72-765E4BD37B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DC0A8-CFEF-4BF6-9A36-FF19E8B711F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597593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8236"/>
            <a:ext cx="7772400" cy="1022502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2055"/>
            <a:ext cx="7772400" cy="112618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71679"/>
            <a:ext cx="2133600" cy="274097"/>
          </a:xfrm>
          <a:prstGeom prst="rect">
            <a:avLst/>
          </a:prstGeom>
        </p:spPr>
        <p:txBody>
          <a:bodyPr/>
          <a:lstStyle/>
          <a:p>
            <a:fld id="{34DE395E-34A2-AA4D-9868-153B79C4F40E}" type="datetimeFigureOut">
              <a:rPr lang="en-US" smtClean="0"/>
              <a:t>4/23/2023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71679"/>
            <a:ext cx="2895600" cy="27409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71679"/>
            <a:ext cx="2133600" cy="274097"/>
          </a:xfrm>
          <a:prstGeom prst="rect">
            <a:avLst/>
          </a:prstGeom>
        </p:spPr>
        <p:txBody>
          <a:bodyPr/>
          <a:lstStyle/>
          <a:p>
            <a:fld id="{4AB888C7-909F-294F-8D58-CCD5DCAC4E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4420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169"/>
            <a:ext cx="8229600" cy="85804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02139"/>
            <a:ext cx="4038600" cy="2550297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2139"/>
            <a:ext cx="4038600" cy="2550297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71679"/>
            <a:ext cx="2133600" cy="274097"/>
          </a:xfrm>
          <a:prstGeom prst="rect">
            <a:avLst/>
          </a:prstGeom>
        </p:spPr>
        <p:txBody>
          <a:bodyPr/>
          <a:lstStyle/>
          <a:p>
            <a:fld id="{34DE395E-34A2-AA4D-9868-153B79C4F40E}" type="datetimeFigureOut">
              <a:rPr lang="en-US" smtClean="0"/>
              <a:t>4/23/2023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71679"/>
            <a:ext cx="2895600" cy="27409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71679"/>
            <a:ext cx="2133600" cy="274097"/>
          </a:xfrm>
          <a:prstGeom prst="rect">
            <a:avLst/>
          </a:prstGeom>
        </p:spPr>
        <p:txBody>
          <a:bodyPr/>
          <a:lstStyle/>
          <a:p>
            <a:fld id="{4AB888C7-909F-294F-8D58-CCD5DCAC4E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9139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169"/>
            <a:ext cx="8229600" cy="85804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2401"/>
            <a:ext cx="4040188" cy="480266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2667"/>
            <a:ext cx="4040188" cy="296621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8" y="1152401"/>
            <a:ext cx="4041775" cy="480266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8" y="1632667"/>
            <a:ext cx="4041775" cy="296621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71679"/>
            <a:ext cx="2133600" cy="274097"/>
          </a:xfrm>
          <a:prstGeom prst="rect">
            <a:avLst/>
          </a:prstGeom>
        </p:spPr>
        <p:txBody>
          <a:bodyPr/>
          <a:lstStyle/>
          <a:p>
            <a:fld id="{34DE395E-34A2-AA4D-9868-153B79C4F40E}" type="datetimeFigureOut">
              <a:rPr lang="en-US" smtClean="0"/>
              <a:t>4/23/2023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71679"/>
            <a:ext cx="2895600" cy="27409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71679"/>
            <a:ext cx="2133600" cy="274097"/>
          </a:xfrm>
          <a:prstGeom prst="rect">
            <a:avLst/>
          </a:prstGeom>
        </p:spPr>
        <p:txBody>
          <a:bodyPr/>
          <a:lstStyle/>
          <a:p>
            <a:fld id="{4AB888C7-909F-294F-8D58-CCD5DCAC4E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3026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169"/>
            <a:ext cx="8229600" cy="85804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71679"/>
            <a:ext cx="2133600" cy="274097"/>
          </a:xfrm>
          <a:prstGeom prst="rect">
            <a:avLst/>
          </a:prstGeom>
        </p:spPr>
        <p:txBody>
          <a:bodyPr/>
          <a:lstStyle/>
          <a:p>
            <a:fld id="{34DE395E-34A2-AA4D-9868-153B79C4F40E}" type="datetimeFigureOut">
              <a:rPr lang="en-US" smtClean="0"/>
              <a:t>4/23/2023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71679"/>
            <a:ext cx="2895600" cy="27409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71679"/>
            <a:ext cx="2133600" cy="274097"/>
          </a:xfrm>
          <a:prstGeom prst="rect">
            <a:avLst/>
          </a:prstGeom>
        </p:spPr>
        <p:txBody>
          <a:bodyPr/>
          <a:lstStyle/>
          <a:p>
            <a:fld id="{4AB888C7-909F-294F-8D58-CCD5DCAC4E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5894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71679"/>
            <a:ext cx="2133600" cy="274097"/>
          </a:xfrm>
          <a:prstGeom prst="rect">
            <a:avLst/>
          </a:prstGeom>
        </p:spPr>
        <p:txBody>
          <a:bodyPr/>
          <a:lstStyle/>
          <a:p>
            <a:fld id="{34DE395E-34A2-AA4D-9868-153B79C4F40E}" type="datetimeFigureOut">
              <a:rPr lang="en-US" smtClean="0"/>
              <a:t>4/23/2023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71679"/>
            <a:ext cx="2895600" cy="27409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71679"/>
            <a:ext cx="2133600" cy="274097"/>
          </a:xfrm>
          <a:prstGeom prst="rect">
            <a:avLst/>
          </a:prstGeom>
        </p:spPr>
        <p:txBody>
          <a:bodyPr/>
          <a:lstStyle/>
          <a:p>
            <a:fld id="{4AB888C7-909F-294F-8D58-CCD5DCAC4E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2113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3" y="204978"/>
            <a:ext cx="3008313" cy="872345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977"/>
            <a:ext cx="5111750" cy="4393900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3" y="1077323"/>
            <a:ext cx="3008313" cy="35215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71679"/>
            <a:ext cx="2133600" cy="274097"/>
          </a:xfrm>
          <a:prstGeom prst="rect">
            <a:avLst/>
          </a:prstGeom>
        </p:spPr>
        <p:txBody>
          <a:bodyPr/>
          <a:lstStyle/>
          <a:p>
            <a:fld id="{34DE395E-34A2-AA4D-9868-153B79C4F40E}" type="datetimeFigureOut">
              <a:rPr lang="en-US" smtClean="0"/>
              <a:t>4/23/2023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71679"/>
            <a:ext cx="2895600" cy="27409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71679"/>
            <a:ext cx="2133600" cy="274097"/>
          </a:xfrm>
          <a:prstGeom prst="rect">
            <a:avLst/>
          </a:prstGeom>
        </p:spPr>
        <p:txBody>
          <a:bodyPr/>
          <a:lstStyle/>
          <a:p>
            <a:fld id="{4AB888C7-909F-294F-8D58-CCD5DCAC4E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2163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3784"/>
            <a:ext cx="5486400" cy="425447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60007"/>
            <a:ext cx="5486400" cy="308895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9232"/>
            <a:ext cx="5486400" cy="60420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71679"/>
            <a:ext cx="2133600" cy="274097"/>
          </a:xfrm>
          <a:prstGeom prst="rect">
            <a:avLst/>
          </a:prstGeom>
        </p:spPr>
        <p:txBody>
          <a:bodyPr/>
          <a:lstStyle/>
          <a:p>
            <a:fld id="{34DE395E-34A2-AA4D-9868-153B79C4F40E}" type="datetimeFigureOut">
              <a:rPr lang="en-US" smtClean="0"/>
              <a:t>4/23/2023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71679"/>
            <a:ext cx="2895600" cy="27409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71679"/>
            <a:ext cx="2133600" cy="274097"/>
          </a:xfrm>
          <a:prstGeom prst="rect">
            <a:avLst/>
          </a:prstGeom>
        </p:spPr>
        <p:txBody>
          <a:bodyPr/>
          <a:lstStyle/>
          <a:p>
            <a:fld id="{4AB888C7-909F-294F-8D58-CCD5DCAC4E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7011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sv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áfico 1">
            <a:extLst>
              <a:ext uri="{FF2B5EF4-FFF2-40B4-BE49-F238E27FC236}">
                <a16:creationId xmlns:a16="http://schemas.microsoft.com/office/drawing/2014/main" id="{34CE4504-2FB0-4138-B474-2003D0B58346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05943" y="211486"/>
            <a:ext cx="8732115" cy="4725291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EBDA2537-4423-422C-A401-88DC5C2C12F4}"/>
              </a:ext>
            </a:extLst>
          </p:cNvPr>
          <p:cNvSpPr/>
          <p:nvPr userDrawn="1"/>
        </p:nvSpPr>
        <p:spPr>
          <a:xfrm>
            <a:off x="951978" y="1252603"/>
            <a:ext cx="413359" cy="27409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534898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EF7B6106-04A5-4DD4-ACBC-350899138F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C5FA6E3-20EA-45DF-A829-6ABD32820E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70013"/>
            <a:ext cx="7886700" cy="3267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D68B1FF-E18B-4746-AF57-6EE8B7A0F47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72025"/>
            <a:ext cx="2057400" cy="273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AFCF1C-E999-4C2C-BAF7-9B2E598755BE}" type="datetimeFigureOut">
              <a:rPr lang="pt-BR" smtClean="0"/>
              <a:t>23/04/2023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8EE2349-9387-4C47-8EF2-FF8FB061CE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72025"/>
            <a:ext cx="3086100" cy="273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A28B50A-EA42-4B15-9B34-AF8FA84368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72025"/>
            <a:ext cx="2057400" cy="273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4DC0A8-CFEF-4BF6-9A36-FF19E8B711F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557901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6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5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58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archive.org/details/CalculusForDummies_201709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6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7655" y="2215502"/>
            <a:ext cx="2648691" cy="712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455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3">
                <a:extLst>
                  <a:ext uri="{FF2B5EF4-FFF2-40B4-BE49-F238E27FC236}">
                    <a16:creationId xmlns:a16="http://schemas.microsoft.com/office/drawing/2014/main" id="{DB33B55F-AC39-4216-8F32-3B81D9F28850}"/>
                  </a:ext>
                </a:extLst>
              </p:cNvPr>
              <p:cNvSpPr txBox="1"/>
              <p:nvPr/>
            </p:nvSpPr>
            <p:spPr>
              <a:xfrm>
                <a:off x="860896" y="1086919"/>
                <a:ext cx="7068080" cy="1983556"/>
              </a:xfrm>
              <a:prstGeom prst="rect">
                <a:avLst/>
              </a:prstGeom>
              <a:noFill/>
            </p:spPr>
            <p:txBody>
              <a:bodyPr wrap="square" tIns="46800" rtlCol="0">
                <a:spAutoFit/>
              </a:bodyPr>
              <a:lstStyle/>
              <a:p>
                <a:pPr marL="457200" lvl="0" indent="-381000">
                  <a:lnSpc>
                    <a:spcPct val="150000"/>
                  </a:lnSpc>
                  <a:buClr>
                    <a:srgbClr val="ED145B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pt-BR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Gotham HTF Light" pitchFamily="50" charset="0"/>
                    <a:sym typeface="Arial"/>
                  </a:rPr>
                  <a:t>Regra do logaritmo:</a:t>
                </a:r>
              </a:p>
              <a:p>
                <a:pPr marL="76200" lvl="0">
                  <a:lnSpc>
                    <a:spcPct val="150000"/>
                  </a:lnSpc>
                  <a:buSzPts val="24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ar-AE" sz="12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ar-AE" sz="12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𝑑</m:t>
                          </m:r>
                          <m:d>
                            <m:dPr>
                              <m:ctrlPr>
                                <a:rPr lang="ar-AE" sz="120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pt-BR" sz="1200" i="1" smtClean="0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pt-BR" sz="1200" i="0" smtClean="0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ln</m:t>
                                  </m:r>
                                </m:fName>
                                <m:e>
                                  <m:r>
                                    <a:rPr lang="pt-BR" sz="1200" b="0" i="1" smtClean="0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func>
                            </m:e>
                          </m:d>
                        </m:num>
                        <m:den>
                          <m:r>
                            <a:rPr lang="ar-AE" sz="12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pt-BR" sz="1200" i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120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12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sz="12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pt-BR" sz="1200" i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pt-B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Gotham HTF Light" pitchFamily="50" charset="0"/>
                  <a:sym typeface="Arial"/>
                </a:endParaRPr>
              </a:p>
              <a:p>
                <a:pPr marL="457200" lvl="0" indent="-381000">
                  <a:lnSpc>
                    <a:spcPct val="150000"/>
                  </a:lnSpc>
                  <a:buClr>
                    <a:srgbClr val="ED145B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pt-BR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Gotham HTF Light" pitchFamily="50" charset="0"/>
                  </a:rPr>
                  <a:t>Regra da exponencial:</a:t>
                </a:r>
              </a:p>
              <a:p>
                <a:pPr marL="76200">
                  <a:lnSpc>
                    <a:spcPct val="150000"/>
                  </a:lnSpc>
                  <a:buSzPts val="24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ar-AE" sz="12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ar-AE" sz="12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pt-BR" sz="120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120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pt-BR" sz="1200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num>
                        <m:den>
                          <m:r>
                            <a:rPr lang="ar-AE" sz="12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pt-BR" sz="1200" i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pt-BR" sz="12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12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pt-BR" sz="12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  <m:r>
                        <a:rPr lang="pt-BR" sz="120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ar-AE" sz="12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ar-AE" sz="12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pt-BR" sz="12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num>
                        <m:den>
                          <m:r>
                            <a:rPr lang="ar-AE" sz="12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pt-BR" sz="12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pt-BR" sz="12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12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pt-BR" sz="12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  <m:r>
                        <a:rPr lang="pt-BR" sz="1200" i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pt-BR" sz="12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pt-BR" sz="12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pt-BR" sz="12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12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pt-BR" sz="12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  <m:r>
                        <a:rPr lang="pt-BR" sz="1200" i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pt-B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Gotham HTF Light" pitchFamily="50" charset="0"/>
                </a:endParaRPr>
              </a:p>
              <a:p>
                <a:pPr marL="457200" lvl="0" indent="-381000">
                  <a:lnSpc>
                    <a:spcPct val="150000"/>
                  </a:lnSpc>
                  <a:buSzPts val="2400"/>
                  <a:buFont typeface="Arial"/>
                  <a:buChar char="●"/>
                </a:pPr>
                <a:endParaRPr lang="pt-B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Gotham HTF Light" pitchFamily="50" charset="0"/>
                </a:endParaRPr>
              </a:p>
            </p:txBody>
          </p:sp>
        </mc:Choice>
        <mc:Fallback xmlns="">
          <p:sp>
            <p:nvSpPr>
              <p:cNvPr id="6" name="TextBox 3">
                <a:extLst>
                  <a:ext uri="{FF2B5EF4-FFF2-40B4-BE49-F238E27FC236}">
                    <a16:creationId xmlns:a16="http://schemas.microsoft.com/office/drawing/2014/main" id="{DB33B55F-AC39-4216-8F32-3B81D9F288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896" y="1086919"/>
                <a:ext cx="7068080" cy="198355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59">
            <a:extLst>
              <a:ext uri="{FF2B5EF4-FFF2-40B4-BE49-F238E27FC236}">
                <a16:creationId xmlns:a16="http://schemas.microsoft.com/office/drawing/2014/main" id="{355A03A7-AA12-4956-8F38-6740BFFFFE2A}"/>
              </a:ext>
            </a:extLst>
          </p:cNvPr>
          <p:cNvSpPr txBox="1"/>
          <p:nvPr/>
        </p:nvSpPr>
        <p:spPr>
          <a:xfrm>
            <a:off x="936052" y="555773"/>
            <a:ext cx="5314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REGRAS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DERIVAÇÃO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</p:spTree>
    <p:extLst>
      <p:ext uri="{BB962C8B-B14F-4D97-AF65-F5344CB8AC3E}">
        <p14:creationId xmlns:p14="http://schemas.microsoft.com/office/powerpoint/2010/main" val="1927292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59">
            <a:extLst>
              <a:ext uri="{FF2B5EF4-FFF2-40B4-BE49-F238E27FC236}">
                <a16:creationId xmlns:a16="http://schemas.microsoft.com/office/drawing/2014/main" id="{355A03A7-AA12-4956-8F38-6740BFFFFE2A}"/>
              </a:ext>
            </a:extLst>
          </p:cNvPr>
          <p:cNvSpPr txBox="1"/>
          <p:nvPr/>
        </p:nvSpPr>
        <p:spPr>
          <a:xfrm>
            <a:off x="936052" y="555773"/>
            <a:ext cx="5314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FERRAMENTA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SYMPY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725" y="1782227"/>
            <a:ext cx="7896225" cy="857250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6614" y="308696"/>
            <a:ext cx="1466228" cy="950705"/>
          </a:xfrm>
          <a:prstGeom prst="rect">
            <a:avLst/>
          </a:prstGeom>
        </p:spPr>
      </p:pic>
      <p:sp>
        <p:nvSpPr>
          <p:cNvPr id="9" name="CaixaDeTexto 8"/>
          <p:cNvSpPr txBox="1"/>
          <p:nvPr/>
        </p:nvSpPr>
        <p:spPr>
          <a:xfrm>
            <a:off x="68825" y="4660490"/>
            <a:ext cx="6980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Documentação:</a:t>
            </a:r>
            <a:r>
              <a:rPr lang="pt-BR" dirty="0"/>
              <a:t> https://docs.sympy.org/latest/tutorial/index.html</a:t>
            </a:r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7703" y="3114127"/>
            <a:ext cx="3248025" cy="762000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97703" y="3876127"/>
            <a:ext cx="2057400" cy="25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855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3">
                <a:extLst>
                  <a:ext uri="{FF2B5EF4-FFF2-40B4-BE49-F238E27FC236}">
                    <a16:creationId xmlns:a16="http://schemas.microsoft.com/office/drawing/2014/main" id="{DB33B55F-AC39-4216-8F32-3B81D9F28850}"/>
                  </a:ext>
                </a:extLst>
              </p:cNvPr>
              <p:cNvSpPr txBox="1"/>
              <p:nvPr/>
            </p:nvSpPr>
            <p:spPr>
              <a:xfrm>
                <a:off x="860896" y="1086919"/>
                <a:ext cx="7068080" cy="2437335"/>
              </a:xfrm>
              <a:prstGeom prst="rect">
                <a:avLst/>
              </a:prstGeom>
              <a:noFill/>
            </p:spPr>
            <p:txBody>
              <a:bodyPr wrap="square" tIns="46800" rtlCol="0">
                <a:spAutoFit/>
              </a:bodyPr>
              <a:lstStyle/>
              <a:p>
                <a:pPr marL="457200" lvl="0" indent="-381000">
                  <a:lnSpc>
                    <a:spcPct val="150000"/>
                  </a:lnSpc>
                  <a:buClr>
                    <a:srgbClr val="ED145B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pt-BR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Gotham HTF Light" pitchFamily="50" charset="0"/>
                  </a:rPr>
                  <a:t>Regra da constante:</a:t>
                </a:r>
              </a:p>
              <a:p>
                <a:pPr marL="76200" lvl="0">
                  <a:lnSpc>
                    <a:spcPct val="115000"/>
                  </a:lnSpc>
                  <a:buSzPts val="24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ar-AE" sz="1400" i="1" smtClean="0">
                              <a:solidFill>
                                <a:srgbClr val="797979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ar-AE" sz="1400" i="1">
                              <a:solidFill>
                                <a:srgbClr val="797979"/>
                              </a:solidFill>
                              <a:latin typeface="Cambria Math" panose="02040503050406030204" pitchFamily="18" charset="0"/>
                            </a:rPr>
                            <m:t>𝑑𝑐</m:t>
                          </m:r>
                        </m:num>
                        <m:den>
                          <m:r>
                            <a:rPr lang="ar-AE" sz="1400" i="1">
                              <a:solidFill>
                                <a:srgbClr val="797979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pt-BR" sz="1400" i="1">
                          <a:solidFill>
                            <a:srgbClr val="797979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1400" i="1">
                          <a:solidFill>
                            <a:srgbClr val="797979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pt-BR" sz="1400" i="1">
                          <a:solidFill>
                            <a:srgbClr val="797979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pt-BR" sz="1400" dirty="0">
                  <a:solidFill>
                    <a:srgbClr val="797979"/>
                  </a:solidFill>
                  <a:latin typeface="Gotham HTF Light" pitchFamily="50" charset="0"/>
                  <a:sym typeface="Arial"/>
                </a:endParaRPr>
              </a:p>
              <a:p>
                <a:pPr marL="457200" lvl="0" indent="-381000">
                  <a:lnSpc>
                    <a:spcPct val="150000"/>
                  </a:lnSpc>
                  <a:buClr>
                    <a:srgbClr val="ED145B"/>
                  </a:buClr>
                  <a:buSzPct val="100000"/>
                  <a:buFont typeface="Arial" panose="020B0604020202020204" pitchFamily="34" charset="0"/>
                  <a:buChar char="•"/>
                </a:pPr>
                <a:endParaRPr lang="pt-BR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Gotham HTF Light" pitchFamily="50" charset="0"/>
                </a:endParaRPr>
              </a:p>
              <a:p>
                <a:pPr marL="457200" lvl="0" indent="-381000">
                  <a:lnSpc>
                    <a:spcPct val="150000"/>
                  </a:lnSpc>
                  <a:buClr>
                    <a:srgbClr val="ED145B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pt-BR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Gotham HTF Light" pitchFamily="50" charset="0"/>
                  </a:rPr>
                  <a:t>Exemplos:</a:t>
                </a:r>
              </a:p>
              <a:p>
                <a:pPr marL="457200" lvl="0" indent="-381000">
                  <a:lnSpc>
                    <a:spcPct val="150000"/>
                  </a:lnSpc>
                  <a:buClr>
                    <a:srgbClr val="ED145B"/>
                  </a:buClr>
                  <a:buSzPct val="100000"/>
                  <a:buFont typeface="+mj-lt"/>
                  <a:buAutoNum type="alphaLcParenR"/>
                </a:pPr>
                <a:r>
                  <a:rPr lang="pt-BR" sz="1400" dirty="0">
                    <a:solidFill>
                      <a:srgbClr val="797979"/>
                    </a:solidFill>
                    <a:latin typeface="Gotham HTF Light" pitchFamily="50" charset="0"/>
                    <a:sym typeface="Arial"/>
                  </a:rPr>
                  <a:t>Derivada de 3: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ar-AE" sz="1400" i="1" smtClean="0">
                            <a:solidFill>
                              <a:srgbClr val="ED145B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ar-AE" sz="1400" b="0" i="0">
                            <a:solidFill>
                              <a:srgbClr val="ED145B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pt-BR" sz="1400" b="0" i="0">
                            <a:solidFill>
                              <a:srgbClr val="ED145B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ar-AE" sz="1400" b="0" i="0">
                            <a:solidFill>
                              <a:srgbClr val="ED145B"/>
                            </a:solidFill>
                            <a:latin typeface="Cambria Math" panose="02040503050406030204" pitchFamily="18" charset="0"/>
                          </a:rPr>
                          <m:t>dx</m:t>
                        </m:r>
                      </m:den>
                    </m:f>
                    <m:r>
                      <a:rPr lang="pt-BR" sz="1400" b="0" i="0">
                        <a:solidFill>
                          <a:srgbClr val="ED145B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sz="1400" b="0" i="0">
                        <a:solidFill>
                          <a:srgbClr val="ED145B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pt-BR" sz="1400" dirty="0">
                  <a:solidFill>
                    <a:srgbClr val="ED145B"/>
                  </a:solidFill>
                  <a:latin typeface="Gotham HTF Light" pitchFamily="50" charset="0"/>
                  <a:sym typeface="Arial"/>
                </a:endParaRPr>
              </a:p>
              <a:p>
                <a:pPr marL="457200" lvl="0" indent="-381000">
                  <a:lnSpc>
                    <a:spcPct val="150000"/>
                  </a:lnSpc>
                  <a:buClr>
                    <a:srgbClr val="ED145B"/>
                  </a:buClr>
                  <a:buSzPct val="100000"/>
                  <a:buFont typeface="+mj-lt"/>
                  <a:buAutoNum type="alphaLcParenR"/>
                </a:pPr>
                <a:r>
                  <a:rPr lang="pt-BR" sz="1400" dirty="0">
                    <a:solidFill>
                      <a:srgbClr val="797979"/>
                    </a:solidFill>
                    <a:latin typeface="Gotham HTF Light" pitchFamily="50" charset="0"/>
                  </a:rPr>
                  <a:t>Derivada de t (sendo t = 2):</a:t>
                </a:r>
                <a:r>
                  <a:rPr lang="pt-BR" sz="1400" dirty="0">
                    <a:solidFill>
                      <a:srgbClr val="ED145B"/>
                    </a:solidFill>
                    <a:latin typeface="Gotham HTF Light" pitchFamily="50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ar-AE" sz="1400" i="1">
                            <a:solidFill>
                              <a:srgbClr val="ED145B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ar-AE" sz="1400" b="0" i="0">
                            <a:solidFill>
                              <a:srgbClr val="ED145B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m:rPr>
                            <m:sty m:val="p"/>
                          </m:rPr>
                          <a:rPr lang="pt-BR" sz="1400" b="0" i="0">
                            <a:solidFill>
                              <a:srgbClr val="ED145B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ar-AE" sz="1400" b="0" i="0">
                            <a:solidFill>
                              <a:srgbClr val="ED145B"/>
                            </a:solidFill>
                            <a:latin typeface="Cambria Math" panose="02040503050406030204" pitchFamily="18" charset="0"/>
                          </a:rPr>
                          <m:t>dx</m:t>
                        </m:r>
                      </m:den>
                    </m:f>
                    <m:r>
                      <a:rPr lang="pt-BR" sz="1400" b="0" i="0">
                        <a:solidFill>
                          <a:srgbClr val="ED145B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ar-AE" sz="1400" i="1">
                            <a:solidFill>
                              <a:srgbClr val="ED145B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ar-AE" sz="1400" b="0" i="0">
                            <a:solidFill>
                              <a:srgbClr val="ED145B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pt-BR" sz="1400" b="0" i="0">
                            <a:solidFill>
                              <a:srgbClr val="ED145B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ar-AE" sz="1400" b="0" i="0">
                            <a:solidFill>
                              <a:srgbClr val="ED145B"/>
                            </a:solidFill>
                            <a:latin typeface="Cambria Math" panose="02040503050406030204" pitchFamily="18" charset="0"/>
                          </a:rPr>
                          <m:t>dx</m:t>
                        </m:r>
                      </m:den>
                    </m:f>
                    <m:r>
                      <a:rPr lang="pt-BR" sz="1400" b="0" i="0">
                        <a:solidFill>
                          <a:srgbClr val="ED145B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sz="1400" b="0" i="0">
                        <a:solidFill>
                          <a:srgbClr val="ED145B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pt-BR" sz="1400" dirty="0">
                    <a:solidFill>
                      <a:srgbClr val="ED145B"/>
                    </a:solidFill>
                    <a:latin typeface="Gotham HTF Light" pitchFamily="50" charset="0"/>
                  </a:rPr>
                  <a:t> </a:t>
                </a:r>
                <a:endParaRPr lang="ar-AE" sz="1400" dirty="0">
                  <a:solidFill>
                    <a:srgbClr val="000000"/>
                  </a:solidFill>
                  <a:latin typeface="Gotham HTF Light" pitchFamily="50" charset="0"/>
                  <a:sym typeface="Arial"/>
                </a:endParaRPr>
              </a:p>
            </p:txBody>
          </p:sp>
        </mc:Choice>
        <mc:Fallback xmlns="">
          <p:sp>
            <p:nvSpPr>
              <p:cNvPr id="6" name="TextBox 3">
                <a:extLst>
                  <a:ext uri="{FF2B5EF4-FFF2-40B4-BE49-F238E27FC236}">
                    <a16:creationId xmlns:a16="http://schemas.microsoft.com/office/drawing/2014/main" id="{DB33B55F-AC39-4216-8F32-3B81D9F288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896" y="1086919"/>
                <a:ext cx="7068080" cy="243733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59">
            <a:extLst>
              <a:ext uri="{FF2B5EF4-FFF2-40B4-BE49-F238E27FC236}">
                <a16:creationId xmlns:a16="http://schemas.microsoft.com/office/drawing/2014/main" id="{355A03A7-AA12-4956-8F38-6740BFFFFE2A}"/>
              </a:ext>
            </a:extLst>
          </p:cNvPr>
          <p:cNvSpPr txBox="1"/>
          <p:nvPr/>
        </p:nvSpPr>
        <p:spPr>
          <a:xfrm>
            <a:off x="936052" y="555773"/>
            <a:ext cx="5314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APLICAÇÃO DAS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REGRAS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</p:spTree>
    <p:extLst>
      <p:ext uri="{BB962C8B-B14F-4D97-AF65-F5344CB8AC3E}">
        <p14:creationId xmlns:p14="http://schemas.microsoft.com/office/powerpoint/2010/main" val="1389046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3">
            <a:extLst>
              <a:ext uri="{FF2B5EF4-FFF2-40B4-BE49-F238E27FC236}">
                <a16:creationId xmlns:a16="http://schemas.microsoft.com/office/drawing/2014/main" id="{DB33B55F-AC39-4216-8F32-3B81D9F28850}"/>
              </a:ext>
            </a:extLst>
          </p:cNvPr>
          <p:cNvSpPr txBox="1"/>
          <p:nvPr/>
        </p:nvSpPr>
        <p:spPr>
          <a:xfrm>
            <a:off x="860896" y="1086919"/>
            <a:ext cx="7068080" cy="2355581"/>
          </a:xfrm>
          <a:prstGeom prst="rect">
            <a:avLst/>
          </a:prstGeom>
          <a:noFill/>
        </p:spPr>
        <p:txBody>
          <a:bodyPr wrap="square" tIns="46800" rtlCol="0">
            <a:spAutoFit/>
          </a:bodyPr>
          <a:lstStyle/>
          <a:p>
            <a:pPr marL="457200" lvl="0" indent="-381000">
              <a:lnSpc>
                <a:spcPct val="150000"/>
              </a:lnSpc>
              <a:buClr>
                <a:srgbClr val="ED145B"/>
              </a:buClr>
              <a:buSzPct val="100000"/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Resolvendo com Python:</a:t>
            </a:r>
          </a:p>
          <a:p>
            <a:pPr marL="457200" lvl="0" indent="-381000">
              <a:lnSpc>
                <a:spcPct val="150000"/>
              </a:lnSpc>
              <a:buClr>
                <a:srgbClr val="ED145B"/>
              </a:buClr>
              <a:buSzPct val="100000"/>
              <a:buFont typeface="Arial" panose="020B0604020202020204" pitchFamily="34" charset="0"/>
              <a:buChar char="•"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457200" indent="-381000">
              <a:lnSpc>
                <a:spcPct val="150000"/>
              </a:lnSpc>
              <a:buClr>
                <a:srgbClr val="ED145B"/>
              </a:buClr>
              <a:buSzPct val="100000"/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797979"/>
                </a:solidFill>
                <a:latin typeface="Gotham HTF Light" pitchFamily="50" charset="0"/>
                <a:sym typeface="Arial"/>
              </a:rPr>
              <a:t>Derivada de 3:</a:t>
            </a:r>
          </a:p>
          <a:p>
            <a:pPr marL="457200" indent="-381000">
              <a:lnSpc>
                <a:spcPct val="150000"/>
              </a:lnSpc>
              <a:buClr>
                <a:srgbClr val="ED145B"/>
              </a:buClr>
              <a:buSzPct val="100000"/>
              <a:buFont typeface="Arial" panose="020B0604020202020204" pitchFamily="34" charset="0"/>
              <a:buChar char="•"/>
            </a:pPr>
            <a:endParaRPr lang="pt-BR" sz="1400" dirty="0">
              <a:solidFill>
                <a:srgbClr val="797979"/>
              </a:solidFill>
              <a:latin typeface="Gotham HTF Light" pitchFamily="50" charset="0"/>
              <a:sym typeface="Arial"/>
            </a:endParaRPr>
          </a:p>
          <a:p>
            <a:pPr marL="457200" indent="-381000">
              <a:lnSpc>
                <a:spcPct val="150000"/>
              </a:lnSpc>
              <a:buClr>
                <a:srgbClr val="ED145B"/>
              </a:buClr>
              <a:buSzPct val="100000"/>
              <a:buFont typeface="Arial" panose="020B0604020202020204" pitchFamily="34" charset="0"/>
              <a:buChar char="•"/>
            </a:pPr>
            <a:endParaRPr lang="pt-BR" sz="1400" dirty="0">
              <a:solidFill>
                <a:srgbClr val="797979"/>
              </a:solidFill>
              <a:latin typeface="Gotham HTF Light" pitchFamily="50" charset="0"/>
            </a:endParaRPr>
          </a:p>
          <a:p>
            <a:pPr marL="457200" indent="-381000">
              <a:lnSpc>
                <a:spcPct val="150000"/>
              </a:lnSpc>
              <a:buClr>
                <a:srgbClr val="ED145B"/>
              </a:buClr>
              <a:buSzPct val="100000"/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797979"/>
                </a:solidFill>
                <a:latin typeface="Gotham HTF Light" pitchFamily="50" charset="0"/>
              </a:rPr>
              <a:t>Derivada de t (sendo t = 2): </a:t>
            </a:r>
            <a:r>
              <a:rPr lang="pt-BR" sz="1400" b="1" dirty="0">
                <a:solidFill>
                  <a:srgbClr val="ED145B"/>
                </a:solidFill>
                <a:latin typeface="Gotham HTF Light" pitchFamily="50" charset="0"/>
              </a:rPr>
              <a:t>tente você!!</a:t>
            </a:r>
            <a:endParaRPr lang="pt-BR" sz="1400" b="1" dirty="0">
              <a:solidFill>
                <a:srgbClr val="ED145B"/>
              </a:solidFill>
              <a:latin typeface="Gotham HTF Light" pitchFamily="50" charset="0"/>
              <a:sym typeface="Arial"/>
            </a:endParaRPr>
          </a:p>
          <a:p>
            <a:pPr marL="457200" lvl="0" indent="-381000">
              <a:lnSpc>
                <a:spcPct val="150000"/>
              </a:lnSpc>
              <a:buClr>
                <a:srgbClr val="ED145B"/>
              </a:buClr>
              <a:buSzPct val="100000"/>
              <a:buFont typeface="Arial" panose="020B0604020202020204" pitchFamily="34" charset="0"/>
              <a:buChar char="•"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  <p:sp>
        <p:nvSpPr>
          <p:cNvPr id="4" name="TextBox 59">
            <a:extLst>
              <a:ext uri="{FF2B5EF4-FFF2-40B4-BE49-F238E27FC236}">
                <a16:creationId xmlns:a16="http://schemas.microsoft.com/office/drawing/2014/main" id="{355A03A7-AA12-4956-8F38-6740BFFFFE2A}"/>
              </a:ext>
            </a:extLst>
          </p:cNvPr>
          <p:cNvSpPr txBox="1"/>
          <p:nvPr/>
        </p:nvSpPr>
        <p:spPr>
          <a:xfrm>
            <a:off x="936052" y="555773"/>
            <a:ext cx="5314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APLICAÇÃO DAS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REGRAS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5412" y="2155171"/>
            <a:ext cx="1476375" cy="219075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5412" y="2421760"/>
            <a:ext cx="8763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569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3">
                <a:extLst>
                  <a:ext uri="{FF2B5EF4-FFF2-40B4-BE49-F238E27FC236}">
                    <a16:creationId xmlns:a16="http://schemas.microsoft.com/office/drawing/2014/main" id="{DB33B55F-AC39-4216-8F32-3B81D9F28850}"/>
                  </a:ext>
                </a:extLst>
              </p:cNvPr>
              <p:cNvSpPr txBox="1"/>
              <p:nvPr/>
            </p:nvSpPr>
            <p:spPr>
              <a:xfrm>
                <a:off x="860896" y="1086919"/>
                <a:ext cx="7068080" cy="2841355"/>
              </a:xfrm>
              <a:prstGeom prst="rect">
                <a:avLst/>
              </a:prstGeom>
              <a:noFill/>
            </p:spPr>
            <p:txBody>
              <a:bodyPr wrap="square" tIns="46800" rtlCol="0">
                <a:spAutoFit/>
              </a:bodyPr>
              <a:lstStyle/>
              <a:p>
                <a:pPr marL="457200" lvl="0" indent="-381000">
                  <a:lnSpc>
                    <a:spcPct val="150000"/>
                  </a:lnSpc>
                  <a:buClr>
                    <a:srgbClr val="ED145B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pt-BR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Gotham HTF Light" pitchFamily="50" charset="0"/>
                  </a:rPr>
                  <a:t>Regra da potência:</a:t>
                </a:r>
              </a:p>
              <a:p>
                <a:pPr marL="247650" indent="-171450">
                  <a:lnSpc>
                    <a:spcPct val="150000"/>
                  </a:lnSpc>
                  <a:buClr>
                    <a:srgbClr val="ED145B"/>
                  </a:buClr>
                  <a:buSzPct val="100000"/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ar-AE" sz="14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ar-AE" sz="1400" i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sSup>
                          <m:sSupPr>
                            <m:ctrlPr>
                              <a:rPr lang="ar-AE" sz="1400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pt-BR" sz="1400" i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pt-BR" sz="1400" i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n</m:t>
                            </m:r>
                          </m:sup>
                        </m:sSup>
                      </m:num>
                      <m:den>
                        <m:r>
                          <m:rPr>
                            <m:sty m:val="p"/>
                          </m:rPr>
                          <a:rPr lang="ar-AE" sz="1400" i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dx</m:t>
                        </m:r>
                      </m:den>
                    </m:f>
                    <m:r>
                      <a:rPr lang="pt-BR" sz="1400" i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pt-BR" sz="1400" i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n</m:t>
                    </m:r>
                    <m:sSup>
                      <m:sSupPr>
                        <m:ctrlPr>
                          <a:rPr lang="pt-BR" sz="14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pt-BR" sz="1400" i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pt-BR" sz="1400" i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a:rPr lang="pt-BR" sz="1400" i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pt-BR" sz="1400" i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pt-BR" sz="140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pt-BR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Gotham HTF Light" pitchFamily="50" charset="0"/>
                </a:endParaRPr>
              </a:p>
              <a:p>
                <a:pPr marL="457200" lvl="0" indent="-381000">
                  <a:lnSpc>
                    <a:spcPct val="150000"/>
                  </a:lnSpc>
                  <a:buClr>
                    <a:srgbClr val="ED145B"/>
                  </a:buClr>
                  <a:buSzPct val="100000"/>
                  <a:buFont typeface="Arial" panose="020B0604020202020204" pitchFamily="34" charset="0"/>
                  <a:buChar char="•"/>
                </a:pPr>
                <a:endParaRPr lang="pt-BR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Gotham HTF Light" pitchFamily="50" charset="0"/>
                </a:endParaRPr>
              </a:p>
              <a:p>
                <a:pPr marL="457200" lvl="0" indent="-381000">
                  <a:lnSpc>
                    <a:spcPct val="150000"/>
                  </a:lnSpc>
                  <a:buClr>
                    <a:srgbClr val="ED145B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pt-BR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Gotham HTF Light" pitchFamily="50" charset="0"/>
                  </a:rPr>
                  <a:t>Exemplos:</a:t>
                </a:r>
              </a:p>
              <a:p>
                <a:pPr marL="457200" lvl="0" indent="-381000">
                  <a:lnSpc>
                    <a:spcPct val="150000"/>
                  </a:lnSpc>
                  <a:buClr>
                    <a:srgbClr val="ED145B"/>
                  </a:buClr>
                  <a:buSzPct val="100000"/>
                  <a:buFont typeface="+mj-lt"/>
                  <a:buAutoNum type="alphaLcParenR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ar-AE" sz="14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ar-AE" sz="1400" b="0" i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sSup>
                          <m:sSupPr>
                            <m:ctrlPr>
                              <a:rPr lang="ar-AE" sz="1400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pt-BR" sz="1400" b="0" i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p>
                            <m:r>
                              <a:rPr lang="pt-BR" sz="1400" b="0" i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m:rPr>
                            <m:sty m:val="p"/>
                          </m:rPr>
                          <a:rPr lang="ar-AE" sz="1400" b="0" i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dx</m:t>
                        </m:r>
                      </m:den>
                    </m:f>
                    <m:r>
                      <a:rPr lang="pt-BR" sz="1400" b="0" i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sz="1400" b="0" i="0" smtClean="0">
                        <a:solidFill>
                          <a:srgbClr val="ED145B"/>
                        </a:solidFill>
                        <a:latin typeface="Cambria Math" panose="02040503050406030204" pitchFamily="18" charset="0"/>
                      </a:rPr>
                      <m:t>2</m:t>
                    </m:r>
                    <m:sSup>
                      <m:sSupPr>
                        <m:ctrlPr>
                          <a:rPr lang="pt-BR" sz="1400" i="1">
                            <a:solidFill>
                              <a:srgbClr val="ED145B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pt-BR" sz="1400" b="0" i="0">
                            <a:solidFill>
                              <a:srgbClr val="ED145B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p>
                        <m:r>
                          <a:rPr lang="pt-BR" sz="1400" b="0" i="0">
                            <a:solidFill>
                              <a:srgbClr val="ED145B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pt-BR" sz="1400" b="0" i="0">
                            <a:solidFill>
                              <a:srgbClr val="ED145B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pt-BR" sz="1400" b="0" i="0">
                            <a:solidFill>
                              <a:srgbClr val="ED145B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pt-BR" sz="1400" b="0" i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sz="1400" b="0" i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2</m:t>
                    </m:r>
                    <m:sSup>
                      <m:sSupPr>
                        <m:ctrlPr>
                          <a:rPr lang="pt-BR" sz="14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pt-BR" sz="1400" b="0" i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p>
                        <m:r>
                          <a:rPr lang="pt-BR" sz="1400" b="0" i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pt-BR" sz="1400" b="0" i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sz="1400" b="0" i="0" smtClean="0">
                        <a:solidFill>
                          <a:srgbClr val="ED145B"/>
                        </a:solidFill>
                        <a:latin typeface="Cambria Math" panose="02040503050406030204" pitchFamily="18" charset="0"/>
                      </a:rPr>
                      <m:t>2</m:t>
                    </m:r>
                    <m:sSup>
                      <m:sSupPr>
                        <m:ctrlPr>
                          <a:rPr lang="pt-BR" sz="1400" i="1">
                            <a:solidFill>
                              <a:srgbClr val="ED145B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pt-BR" sz="1400" b="0" i="0">
                            <a:solidFill>
                              <a:srgbClr val="ED145B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p/>
                    </m:sSup>
                  </m:oMath>
                </a14:m>
                <a:endParaRPr lang="pt-BR" sz="1400" dirty="0">
                  <a:solidFill>
                    <a:srgbClr val="797979"/>
                  </a:solidFill>
                  <a:latin typeface="Gotham HTF Light" pitchFamily="50" charset="0"/>
                  <a:sym typeface="Arial"/>
                </a:endParaRPr>
              </a:p>
              <a:p>
                <a:pPr marL="457200" lvl="0" indent="-381000">
                  <a:lnSpc>
                    <a:spcPct val="150000"/>
                  </a:lnSpc>
                  <a:buClr>
                    <a:srgbClr val="ED145B"/>
                  </a:buClr>
                  <a:buSzPct val="100000"/>
                  <a:buFont typeface="Arial" panose="020B0604020202020204" pitchFamily="34" charset="0"/>
                  <a:buChar char="•"/>
                </a:pPr>
                <a:endParaRPr lang="pt-BR" sz="1400" dirty="0">
                  <a:solidFill>
                    <a:srgbClr val="797979"/>
                  </a:solidFill>
                  <a:latin typeface="Gotham HTF Light" pitchFamily="50" charset="0"/>
                </a:endParaRPr>
              </a:p>
              <a:p>
                <a:pPr marL="457200" lvl="0" indent="-381000">
                  <a:lnSpc>
                    <a:spcPct val="150000"/>
                  </a:lnSpc>
                  <a:buClr>
                    <a:srgbClr val="ED145B"/>
                  </a:buClr>
                  <a:buSzPct val="100000"/>
                  <a:buFont typeface="+mj-lt"/>
                  <a:buAutoNum type="alphaLcParenR" startAt="2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ar-AE" sz="140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ar-AE" sz="1400" b="0" i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sSup>
                          <m:sSupPr>
                            <m:ctrlPr>
                              <a:rPr lang="ar-AE" sz="1400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BR" sz="1400" b="0" i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pt-BR" sz="1400" b="0" i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m:rPr>
                                <m:sty m:val="p"/>
                              </m:rPr>
                              <a:rPr lang="pt-BR" sz="1400" b="0" i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p>
                            <m:r>
                              <a:rPr lang="pt-BR" sz="1400" b="0" i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  <m:r>
                          <a:rPr lang="pt-BR" sz="1400" b="0" i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ar-AE" sz="1400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BR" sz="1400" b="0" i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pt-BR" sz="1400" b="0" i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m:rPr>
                                <m:sty m:val="p"/>
                              </m:rPr>
                              <a:rPr lang="pt-BR" sz="1400" b="0" i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p>
                            <m:r>
                              <a:rPr lang="pt-BR" sz="1400" b="0" i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pt-BR" sz="1400" b="0" i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pt-BR" sz="1400" b="0" i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ar-AE" sz="1400" b="0" i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dx</m:t>
                        </m:r>
                      </m:den>
                    </m:f>
                    <m:r>
                      <a:rPr lang="pt-BR" sz="1400" b="0" i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sz="1400" b="0" i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3</m:t>
                    </m:r>
                    <m:sSup>
                      <m:sSupPr>
                        <m:ctrlPr>
                          <a:rPr lang="pt-BR" sz="14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sz="1400" b="0" i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pt-BR" sz="1400" b="0" i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m:rPr>
                            <m:sty m:val="p"/>
                          </m:rPr>
                          <a:rPr lang="pt-BR" sz="1400" b="0" i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p>
                        <m:r>
                          <a:rPr lang="pt-BR" sz="1400" b="0" i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pt-BR" sz="1400" b="0" i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pt-BR" sz="1400" b="0" i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pt-BR" sz="1400" b="0" i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pt-BR" sz="1400" b="0" i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pt-BR" sz="1400" b="0" i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pt-BR" sz="1400" b="0" i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sSup>
                      <m:sSupPr>
                        <m:ctrlPr>
                          <a:rPr lang="pt-BR" sz="14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pt-BR" sz="1400" b="0" i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p>
                        <m:r>
                          <a:rPr lang="pt-BR" sz="1400" b="0" i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pt-BR" sz="1400" b="0" i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pt-BR" sz="1400" b="0" i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pt-BR" sz="1400" b="0" i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pt-BR" sz="1400" b="0" i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1</m:t>
                    </m:r>
                    <m:sSup>
                      <m:sSupPr>
                        <m:ctrlPr>
                          <a:rPr lang="pt-BR" sz="14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pt-BR" sz="1400" b="0" i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p>
                        <m:r>
                          <a:rPr lang="pt-BR" sz="1400" b="0" i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pt-BR" sz="1400" b="0" i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pt-BR" sz="1400" b="0" i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pt-BR" sz="1400" b="0" i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sz="1400" b="0" i="0" smtClean="0">
                        <a:solidFill>
                          <a:srgbClr val="ED145B"/>
                        </a:solidFill>
                        <a:latin typeface="Cambria Math" panose="02040503050406030204" pitchFamily="18" charset="0"/>
                      </a:rPr>
                      <m:t>9</m:t>
                    </m:r>
                    <m:sSup>
                      <m:sSupPr>
                        <m:ctrlPr>
                          <a:rPr lang="pt-BR" sz="1400" i="1" smtClean="0">
                            <a:solidFill>
                              <a:srgbClr val="ED145B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pt-BR" sz="1400" b="0" i="0">
                            <a:solidFill>
                              <a:srgbClr val="ED145B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p>
                        <m:r>
                          <a:rPr lang="pt-BR" sz="1400" b="0" i="0">
                            <a:solidFill>
                              <a:srgbClr val="ED145B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pt-BR" sz="1400" b="0" i="0">
                        <a:solidFill>
                          <a:srgbClr val="ED145B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pt-BR" sz="1400" b="0" i="0">
                        <a:solidFill>
                          <a:srgbClr val="ED145B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4</m:t>
                    </m:r>
                    <m:sSup>
                      <m:sSupPr>
                        <m:ctrlPr>
                          <a:rPr lang="pt-BR" sz="1400" i="1">
                            <a:solidFill>
                              <a:srgbClr val="ED145B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pt-BR" sz="1400" b="0" i="0">
                            <a:solidFill>
                              <a:srgbClr val="ED145B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p/>
                    </m:sSup>
                    <m:r>
                      <a:rPr lang="pt-BR" sz="1400" b="0" i="0">
                        <a:solidFill>
                          <a:srgbClr val="ED145B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pt-BR" sz="1400" b="0" i="0">
                        <a:solidFill>
                          <a:srgbClr val="ED145B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pt-BR" sz="1400" dirty="0">
                  <a:solidFill>
                    <a:srgbClr val="797979"/>
                  </a:solidFill>
                  <a:latin typeface="Gotham HTF Light" pitchFamily="50" charset="0"/>
                  <a:sym typeface="Arial"/>
                </a:endParaRPr>
              </a:p>
            </p:txBody>
          </p:sp>
        </mc:Choice>
        <mc:Fallback xmlns="">
          <p:sp>
            <p:nvSpPr>
              <p:cNvPr id="6" name="TextBox 3">
                <a:extLst>
                  <a:ext uri="{FF2B5EF4-FFF2-40B4-BE49-F238E27FC236}">
                    <a16:creationId xmlns:a16="http://schemas.microsoft.com/office/drawing/2014/main" id="{DB33B55F-AC39-4216-8F32-3B81D9F288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896" y="1086919"/>
                <a:ext cx="7068080" cy="284135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59">
            <a:extLst>
              <a:ext uri="{FF2B5EF4-FFF2-40B4-BE49-F238E27FC236}">
                <a16:creationId xmlns:a16="http://schemas.microsoft.com/office/drawing/2014/main" id="{355A03A7-AA12-4956-8F38-6740BFFFFE2A}"/>
              </a:ext>
            </a:extLst>
          </p:cNvPr>
          <p:cNvSpPr txBox="1"/>
          <p:nvPr/>
        </p:nvSpPr>
        <p:spPr>
          <a:xfrm>
            <a:off x="936052" y="555773"/>
            <a:ext cx="5314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REGRAS DE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DERIVAÇÃO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</p:spTree>
    <p:extLst>
      <p:ext uri="{BB962C8B-B14F-4D97-AF65-F5344CB8AC3E}">
        <p14:creationId xmlns:p14="http://schemas.microsoft.com/office/powerpoint/2010/main" val="118497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3">
                <a:extLst>
                  <a:ext uri="{FF2B5EF4-FFF2-40B4-BE49-F238E27FC236}">
                    <a16:creationId xmlns:a16="http://schemas.microsoft.com/office/drawing/2014/main" id="{DB33B55F-AC39-4216-8F32-3B81D9F28850}"/>
                  </a:ext>
                </a:extLst>
              </p:cNvPr>
              <p:cNvSpPr txBox="1"/>
              <p:nvPr/>
            </p:nvSpPr>
            <p:spPr>
              <a:xfrm>
                <a:off x="860896" y="1086919"/>
                <a:ext cx="7068080" cy="3363549"/>
              </a:xfrm>
              <a:prstGeom prst="rect">
                <a:avLst/>
              </a:prstGeom>
              <a:noFill/>
            </p:spPr>
            <p:txBody>
              <a:bodyPr wrap="square" tIns="46800" rtlCol="0">
                <a:spAutoFit/>
              </a:bodyPr>
              <a:lstStyle/>
              <a:p>
                <a:pPr marL="457200" lvl="0" indent="-381000">
                  <a:lnSpc>
                    <a:spcPct val="150000"/>
                  </a:lnSpc>
                  <a:buClr>
                    <a:srgbClr val="ED145B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pt-BR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Gotham HTF Light" pitchFamily="50" charset="0"/>
                  </a:rPr>
                  <a:t>Resolvendo com Python:</a:t>
                </a:r>
              </a:p>
              <a:p>
                <a:pPr marL="457200" lvl="0" indent="-381000">
                  <a:lnSpc>
                    <a:spcPct val="150000"/>
                  </a:lnSpc>
                  <a:buClr>
                    <a:srgbClr val="ED145B"/>
                  </a:buClr>
                  <a:buSzPct val="100000"/>
                  <a:buFont typeface="Arial" panose="020B0604020202020204" pitchFamily="34" charset="0"/>
                  <a:buChar char="•"/>
                </a:pPr>
                <a:endParaRPr lang="pt-BR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Gotham HTF Light" pitchFamily="50" charset="0"/>
                </a:endParaRPr>
              </a:p>
              <a:p>
                <a:pPr marL="457200" lvl="0" indent="-381000">
                  <a:lnSpc>
                    <a:spcPct val="150000"/>
                  </a:lnSpc>
                  <a:buClr>
                    <a:srgbClr val="ED145B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pt-BR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Gotham HTF Light" pitchFamily="50" charset="0"/>
                  </a:rPr>
                  <a:t>Exemplos:</a:t>
                </a:r>
              </a:p>
              <a:p>
                <a:pPr marL="457200" lvl="0" indent="-381000">
                  <a:lnSpc>
                    <a:spcPct val="150000"/>
                  </a:lnSpc>
                  <a:buClr>
                    <a:srgbClr val="ED145B"/>
                  </a:buClr>
                  <a:buSzPct val="100000"/>
                  <a:buFont typeface="+mj-lt"/>
                  <a:buAutoNum type="alphaLcParenR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ar-AE" sz="14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ar-AE" sz="140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sSup>
                          <m:sSupPr>
                            <m:ctrlPr>
                              <a:rPr lang="ar-AE" sz="1400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pt-BR" sz="140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p>
                            <m:r>
                              <a:rPr lang="pt-BR" sz="140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m:rPr>
                            <m:sty m:val="p"/>
                          </m:rPr>
                          <a:rPr lang="ar-AE" sz="140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dx</m:t>
                        </m:r>
                      </m:den>
                    </m:f>
                  </m:oMath>
                </a14:m>
                <a:r>
                  <a:rPr lang="pt-BR" sz="1400" dirty="0">
                    <a:solidFill>
                      <a:srgbClr val="797979"/>
                    </a:solidFill>
                    <a:latin typeface="Gotham HTF Light" pitchFamily="50" charset="0"/>
                    <a:sym typeface="Arial"/>
                  </a:rPr>
                  <a:t>: </a:t>
                </a:r>
              </a:p>
              <a:p>
                <a:pPr marL="76200" lvl="0">
                  <a:lnSpc>
                    <a:spcPct val="150000"/>
                  </a:lnSpc>
                  <a:buClr>
                    <a:srgbClr val="ED145B"/>
                  </a:buClr>
                  <a:buSzPct val="100000"/>
                </a:pPr>
                <a:r>
                  <a:rPr lang="pt-BR" sz="1400" dirty="0">
                    <a:solidFill>
                      <a:srgbClr val="797979"/>
                    </a:solidFill>
                    <a:latin typeface="Gotham HTF Light" pitchFamily="50" charset="0"/>
                    <a:sym typeface="Arial"/>
                  </a:rPr>
                  <a:t>Definir a variável como símbolo:</a:t>
                </a:r>
              </a:p>
              <a:p>
                <a:pPr marL="76200" lvl="0">
                  <a:lnSpc>
                    <a:spcPct val="150000"/>
                  </a:lnSpc>
                  <a:buClr>
                    <a:srgbClr val="ED145B"/>
                  </a:buClr>
                  <a:buSzPct val="100000"/>
                </a:pPr>
                <a:r>
                  <a:rPr lang="pt-BR" sz="1400" dirty="0">
                    <a:solidFill>
                      <a:srgbClr val="797979"/>
                    </a:solidFill>
                    <a:latin typeface="Gotham HTF Light" pitchFamily="50" charset="0"/>
                    <a:sym typeface="Arial"/>
                  </a:rPr>
                  <a:t>Extrair a derivada:</a:t>
                </a:r>
              </a:p>
              <a:p>
                <a:pPr marL="76200" lvl="0">
                  <a:lnSpc>
                    <a:spcPct val="150000"/>
                  </a:lnSpc>
                  <a:buClr>
                    <a:srgbClr val="ED145B"/>
                  </a:buClr>
                  <a:buSzPct val="100000"/>
                </a:pPr>
                <a:endParaRPr lang="pt-BR" sz="1400" dirty="0">
                  <a:solidFill>
                    <a:srgbClr val="797979"/>
                  </a:solidFill>
                  <a:latin typeface="Gotham HTF Light" pitchFamily="50" charset="0"/>
                  <a:sym typeface="Arial"/>
                </a:endParaRPr>
              </a:p>
              <a:p>
                <a:pPr marL="457200" lvl="0" indent="-381000">
                  <a:lnSpc>
                    <a:spcPct val="150000"/>
                  </a:lnSpc>
                  <a:buClr>
                    <a:srgbClr val="ED145B"/>
                  </a:buClr>
                  <a:buSzPct val="100000"/>
                  <a:buFont typeface="+mj-lt"/>
                  <a:buAutoNum type="alphaLcParenR" startAt="2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ar-AE" sz="14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ar-AE" sz="140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sSup>
                          <m:sSupPr>
                            <m:ctrlPr>
                              <a:rPr lang="ar-AE" sz="1400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BR" sz="140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pt-BR" sz="140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m:rPr>
                                <m:sty m:val="p"/>
                              </m:rPr>
                              <a:rPr lang="pt-BR" sz="140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p>
                            <m:r>
                              <a:rPr lang="pt-BR" sz="140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  <m:r>
                          <a:rPr lang="pt-BR" sz="140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ar-AE" sz="1400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BR" sz="140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pt-BR" sz="140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m:rPr>
                                <m:sty m:val="p"/>
                              </m:rPr>
                              <a:rPr lang="pt-BR" sz="140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p>
                            <m:r>
                              <a:rPr lang="pt-BR" sz="140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pt-BR" sz="140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pt-BR" sz="140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ar-AE" sz="140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dx</m:t>
                        </m:r>
                      </m:den>
                    </m:f>
                  </m:oMath>
                </a14:m>
                <a:r>
                  <a:rPr lang="pt-BR" sz="1400" dirty="0">
                    <a:solidFill>
                      <a:srgbClr val="797979"/>
                    </a:solidFill>
                    <a:latin typeface="Gotham HTF Light" pitchFamily="50" charset="0"/>
                    <a:sym typeface="Arial"/>
                  </a:rPr>
                  <a:t>: </a:t>
                </a:r>
                <a:r>
                  <a:rPr lang="pt-BR" sz="1400" dirty="0">
                    <a:solidFill>
                      <a:srgbClr val="ED145B"/>
                    </a:solidFill>
                    <a:latin typeface="Gotham HTF Light" pitchFamily="50" charset="0"/>
                    <a:sym typeface="Arial"/>
                  </a:rPr>
                  <a:t>sua vez</a:t>
                </a:r>
              </a:p>
              <a:p>
                <a:pPr marL="457200" lvl="0" indent="-381000">
                  <a:lnSpc>
                    <a:spcPct val="150000"/>
                  </a:lnSpc>
                  <a:buClr>
                    <a:srgbClr val="ED145B"/>
                  </a:buClr>
                  <a:buSzPct val="100000"/>
                  <a:buFont typeface="Arial" panose="020B0604020202020204" pitchFamily="34" charset="0"/>
                  <a:buChar char="•"/>
                </a:pPr>
                <a:endParaRPr lang="pt-BR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Gotham HTF Light" pitchFamily="50" charset="0"/>
                </a:endParaRPr>
              </a:p>
            </p:txBody>
          </p:sp>
        </mc:Choice>
        <mc:Fallback xmlns="">
          <p:sp>
            <p:nvSpPr>
              <p:cNvPr id="6" name="TextBox 3">
                <a:extLst>
                  <a:ext uri="{FF2B5EF4-FFF2-40B4-BE49-F238E27FC236}">
                    <a16:creationId xmlns:a16="http://schemas.microsoft.com/office/drawing/2014/main" id="{DB33B55F-AC39-4216-8F32-3B81D9F288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896" y="1086919"/>
                <a:ext cx="7068080" cy="336354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59">
            <a:extLst>
              <a:ext uri="{FF2B5EF4-FFF2-40B4-BE49-F238E27FC236}">
                <a16:creationId xmlns:a16="http://schemas.microsoft.com/office/drawing/2014/main" id="{355A03A7-AA12-4956-8F38-6740BFFFFE2A}"/>
              </a:ext>
            </a:extLst>
          </p:cNvPr>
          <p:cNvSpPr txBox="1"/>
          <p:nvPr/>
        </p:nvSpPr>
        <p:spPr>
          <a:xfrm>
            <a:off x="936052" y="555773"/>
            <a:ext cx="5314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APLICAÇÃO DAS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REGRAS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3783" y="2623291"/>
            <a:ext cx="1495425" cy="285750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72543" y="2909041"/>
            <a:ext cx="904875" cy="75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757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3">
                <a:extLst>
                  <a:ext uri="{FF2B5EF4-FFF2-40B4-BE49-F238E27FC236}">
                    <a16:creationId xmlns:a16="http://schemas.microsoft.com/office/drawing/2014/main" id="{DB33B55F-AC39-4216-8F32-3B81D9F28850}"/>
                  </a:ext>
                </a:extLst>
              </p:cNvPr>
              <p:cNvSpPr txBox="1"/>
              <p:nvPr/>
            </p:nvSpPr>
            <p:spPr>
              <a:xfrm>
                <a:off x="860896" y="1086919"/>
                <a:ext cx="7068080" cy="3500062"/>
              </a:xfrm>
              <a:prstGeom prst="rect">
                <a:avLst/>
              </a:prstGeom>
              <a:noFill/>
            </p:spPr>
            <p:txBody>
              <a:bodyPr wrap="square" tIns="46800" rtlCol="0">
                <a:spAutoFit/>
              </a:bodyPr>
              <a:lstStyle/>
              <a:p>
                <a:pPr marL="457200" lvl="0" indent="-381000">
                  <a:lnSpc>
                    <a:spcPct val="150000"/>
                  </a:lnSpc>
                  <a:buClr>
                    <a:srgbClr val="ED145B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pt-BR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Gotham HTF Light" pitchFamily="50" charset="0"/>
                  </a:rPr>
                  <a:t>Regra da multiplicação:</a:t>
                </a:r>
              </a:p>
              <a:p>
                <a:pPr marL="76200" lvl="0">
                  <a:lnSpc>
                    <a:spcPct val="150000"/>
                  </a:lnSpc>
                  <a:buClr>
                    <a:srgbClr val="ED145B"/>
                  </a:buClr>
                  <a:buSzPct val="100000"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lang="ar-AE" sz="140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ar-AE" sz="140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pt-BR" sz="140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pt-BR" sz="14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140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pt-BR" sz="140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pt-BR" sz="14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140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num>
                        <m:den>
                          <m:r>
                            <a:rPr lang="ar-AE" sz="140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pt-BR" sz="140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140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pt-BR" sz="14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140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f>
                        <m:fPr>
                          <m:ctrlPr>
                            <a:rPr lang="pt-BR" sz="14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140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𝑑𝑔</m:t>
                          </m:r>
                        </m:num>
                        <m:den>
                          <m:r>
                            <a:rPr lang="pt-BR" sz="140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pt-BR" sz="140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sz="140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pt-BR" sz="14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140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f>
                        <m:fPr>
                          <m:ctrlPr>
                            <a:rPr lang="pt-BR" sz="14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140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𝑑𝑓</m:t>
                          </m:r>
                        </m:num>
                        <m:den>
                          <m:r>
                            <a:rPr lang="pt-BR" sz="140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</m:oMath>
                  </m:oMathPara>
                </a14:m>
                <a:endParaRPr lang="pt-BR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endParaRPr>
              </a:p>
              <a:p>
                <a:pPr marL="457200" lvl="0" indent="-381000">
                  <a:lnSpc>
                    <a:spcPct val="150000"/>
                  </a:lnSpc>
                  <a:buClr>
                    <a:srgbClr val="ED145B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pt-BR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Gotham HTF Light" pitchFamily="50" charset="0"/>
                  </a:rPr>
                  <a:t>Exemplo:</a:t>
                </a:r>
              </a:p>
              <a:p>
                <a:pPr marL="457200" lvl="0" indent="-381000">
                  <a:lnSpc>
                    <a:spcPct val="150000"/>
                  </a:lnSpc>
                  <a:buClr>
                    <a:srgbClr val="ED145B"/>
                  </a:buClr>
                  <a:buSzPct val="100000"/>
                  <a:buFont typeface="+mj-lt"/>
                  <a:buAutoNum type="alphaLcParenR"/>
                </a:pPr>
                <a:r>
                  <a:rPr lang="pt-BR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pt-BR" sz="140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sz="140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pt-BR" sz="140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pt-BR" sz="1400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pt-BR" sz="1400" i="1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pt-BR" sz="1400" i="1" smtClean="0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pt-BR" sz="1400" i="1" smtClean="0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pt-BR" sz="140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pt-BR" sz="140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d>
                        <m:r>
                          <a:rPr lang="pt-BR" sz="140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d>
                          <m:dPr>
                            <m:ctrlPr>
                              <a:rPr lang="pt-BR" sz="1400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sz="140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pt-BR" sz="140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pt-BR" sz="140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pt-BR" sz="140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num>
                      <m:den>
                        <m:r>
                          <a:rPr lang="pt-BR" sz="140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  <m:r>
                      <a:rPr lang="pt-BR" sz="140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pt-BR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Gotham HTF Light" pitchFamily="50" charset="0"/>
                  </a:rPr>
                  <a:t>: </a:t>
                </a:r>
              </a:p>
              <a:p>
                <a:pPr marL="457200" lvl="0" indent="-381000">
                  <a:lnSpc>
                    <a:spcPct val="150000"/>
                  </a:lnSpc>
                  <a:buClr>
                    <a:srgbClr val="ED145B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pt-BR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Gotham HTF Light" pitchFamily="50" charset="0"/>
                  </a:rPr>
                  <a:t>Fazemos 𝑓(𝑥)=𝑥^2+3 e 𝑔(𝑥)= 2𝑥+1, depois:</a:t>
                </a:r>
              </a:p>
              <a:p>
                <a:pPr marL="457200" lvl="0" indent="-381000">
                  <a:lnSpc>
                    <a:spcPct val="150000"/>
                  </a:lnSpc>
                  <a:buClr>
                    <a:srgbClr val="ED145B"/>
                  </a:buClr>
                  <a:buSzPct val="100000"/>
                  <a:buFont typeface="Arial" panose="020B0604020202020204" pitchFamily="34" charset="0"/>
                  <a:buChar char="•"/>
                </a:pPr>
                <a:endParaRPr lang="pt-BR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Gotham HTF Light" pitchFamily="50" charset="0"/>
                </a:endParaRPr>
              </a:p>
              <a:p>
                <a:pPr marL="457200" lvl="0" indent="-381000">
                  <a:lnSpc>
                    <a:spcPct val="150000"/>
                  </a:lnSpc>
                  <a:buClr>
                    <a:srgbClr val="ED145B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pt-BR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Gotham HTF Light" pitchFamily="50" charset="0"/>
                  </a:rPr>
                  <a:t>(𝑥^2+3)∙(2𝑥^(1−1)+0)+(2𝑥+1)∙(2𝑥^(2−1)+0)=⋯</a:t>
                </a:r>
              </a:p>
              <a:p>
                <a:pPr marL="457200" lvl="0" indent="-381000">
                  <a:lnSpc>
                    <a:spcPct val="150000"/>
                  </a:lnSpc>
                  <a:buClr>
                    <a:srgbClr val="ED145B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pt-BR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Gotham HTF Light" pitchFamily="50" charset="0"/>
                  </a:rPr>
                  <a:t>(𝑥^2+3)∙(2)+(2𝑥+1)∙(2𝑥)=⋯</a:t>
                </a:r>
              </a:p>
              <a:p>
                <a:pPr marL="457200" lvl="0" indent="-381000">
                  <a:lnSpc>
                    <a:spcPct val="150000"/>
                  </a:lnSpc>
                  <a:buClr>
                    <a:srgbClr val="ED145B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pt-BR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Gotham HTF Light" pitchFamily="50" charset="0"/>
                  </a:rPr>
                  <a:t>(2𝑥)^2+6+(4𝑥)^2+2𝑥=</a:t>
                </a:r>
                <a:r>
                  <a:rPr lang="pt-BR" sz="1400" dirty="0">
                    <a:solidFill>
                      <a:srgbClr val="ED145B"/>
                    </a:solidFill>
                    <a:latin typeface="Gotham HTF Light" pitchFamily="50" charset="0"/>
                  </a:rPr>
                  <a:t>𝟔𝒙</a:t>
                </a:r>
                <a:r>
                  <a:rPr lang="pt-BR" sz="1400" baseline="30000" dirty="0">
                    <a:solidFill>
                      <a:srgbClr val="ED145B"/>
                    </a:solidFill>
                    <a:latin typeface="Gotham HTF Light" pitchFamily="50" charset="0"/>
                  </a:rPr>
                  <a:t>𝟐</a:t>
                </a:r>
                <a:r>
                  <a:rPr lang="pt-BR" sz="1400" dirty="0">
                    <a:solidFill>
                      <a:srgbClr val="ED145B"/>
                    </a:solidFill>
                    <a:latin typeface="Gotham HTF Light" pitchFamily="50" charset="0"/>
                  </a:rPr>
                  <a:t>+𝟐𝒙+𝟔</a:t>
                </a:r>
              </a:p>
            </p:txBody>
          </p:sp>
        </mc:Choice>
        <mc:Fallback xmlns="">
          <p:sp>
            <p:nvSpPr>
              <p:cNvPr id="6" name="TextBox 3">
                <a:extLst>
                  <a:ext uri="{FF2B5EF4-FFF2-40B4-BE49-F238E27FC236}">
                    <a16:creationId xmlns:a16="http://schemas.microsoft.com/office/drawing/2014/main" id="{DB33B55F-AC39-4216-8F32-3B81D9F288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896" y="1086919"/>
                <a:ext cx="7068080" cy="350006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59">
            <a:extLst>
              <a:ext uri="{FF2B5EF4-FFF2-40B4-BE49-F238E27FC236}">
                <a16:creationId xmlns:a16="http://schemas.microsoft.com/office/drawing/2014/main" id="{355A03A7-AA12-4956-8F38-6740BFFFFE2A}"/>
              </a:ext>
            </a:extLst>
          </p:cNvPr>
          <p:cNvSpPr txBox="1"/>
          <p:nvPr/>
        </p:nvSpPr>
        <p:spPr>
          <a:xfrm>
            <a:off x="936052" y="555773"/>
            <a:ext cx="5314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REGRAS DE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DERIVAÇÃO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cxnSp>
        <p:nvCxnSpPr>
          <p:cNvPr id="12" name="Conector de Seta Reta 11">
            <a:extLst>
              <a:ext uri="{FF2B5EF4-FFF2-40B4-BE49-F238E27FC236}">
                <a16:creationId xmlns:a16="http://schemas.microsoft.com/office/drawing/2014/main" id="{C5C1D9C4-ED10-45F0-A87A-9B202DAEBAF7}"/>
              </a:ext>
            </a:extLst>
          </p:cNvPr>
          <p:cNvCxnSpPr>
            <a:cxnSpLocks/>
          </p:cNvCxnSpPr>
          <p:nvPr/>
        </p:nvCxnSpPr>
        <p:spPr>
          <a:xfrm>
            <a:off x="2655518" y="2724574"/>
            <a:ext cx="2091846" cy="0"/>
          </a:xfrm>
          <a:prstGeom prst="straightConnector1">
            <a:avLst/>
          </a:prstGeom>
          <a:ln>
            <a:solidFill>
              <a:srgbClr val="ED145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3">
            <a:extLst>
              <a:ext uri="{FF2B5EF4-FFF2-40B4-BE49-F238E27FC236}">
                <a16:creationId xmlns:a16="http://schemas.microsoft.com/office/drawing/2014/main" id="{0696BB0C-1579-4BD1-8728-69209072F440}"/>
              </a:ext>
            </a:extLst>
          </p:cNvPr>
          <p:cNvSpPr txBox="1"/>
          <p:nvPr/>
        </p:nvSpPr>
        <p:spPr>
          <a:xfrm>
            <a:off x="4747364" y="2503929"/>
            <a:ext cx="3684352" cy="369718"/>
          </a:xfrm>
          <a:prstGeom prst="rect">
            <a:avLst/>
          </a:prstGeom>
          <a:noFill/>
        </p:spPr>
        <p:txBody>
          <a:bodyPr wrap="square" tIns="46800" rtlCol="0">
            <a:spAutoFit/>
          </a:bodyPr>
          <a:lstStyle/>
          <a:p>
            <a:pPr marL="76200" lvl="0">
              <a:lnSpc>
                <a:spcPct val="150000"/>
              </a:lnSpc>
              <a:buClr>
                <a:srgbClr val="ED145B"/>
              </a:buClr>
              <a:buSzPct val="100000"/>
            </a:pPr>
            <a:r>
              <a:rPr lang="it-IT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Dica</a:t>
            </a:r>
            <a:r>
              <a:rPr lang="it-IT" sz="1400" dirty="0">
                <a:solidFill>
                  <a:srgbClr val="797979"/>
                </a:solidFill>
                <a:latin typeface="Gotham HTF Light" pitchFamily="50" charset="0"/>
              </a:rPr>
              <a:t>: </a:t>
            </a:r>
            <a:r>
              <a:rPr lang="it-IT" sz="1400" dirty="0">
                <a:solidFill>
                  <a:srgbClr val="ED145B"/>
                </a:solidFill>
                <a:latin typeface="Gotham HTF Light" pitchFamily="50" charset="0"/>
              </a:rPr>
              <a:t>https://www.wolframalpha.com/</a:t>
            </a:r>
          </a:p>
        </p:txBody>
      </p:sp>
    </p:spTree>
    <p:extLst>
      <p:ext uri="{BB962C8B-B14F-4D97-AF65-F5344CB8AC3E}">
        <p14:creationId xmlns:p14="http://schemas.microsoft.com/office/powerpoint/2010/main" val="3566670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3">
                <a:extLst>
                  <a:ext uri="{FF2B5EF4-FFF2-40B4-BE49-F238E27FC236}">
                    <a16:creationId xmlns:a16="http://schemas.microsoft.com/office/drawing/2014/main" id="{DB33B55F-AC39-4216-8F32-3B81D9F28850}"/>
                  </a:ext>
                </a:extLst>
              </p:cNvPr>
              <p:cNvSpPr txBox="1"/>
              <p:nvPr/>
            </p:nvSpPr>
            <p:spPr>
              <a:xfrm>
                <a:off x="860896" y="1086919"/>
                <a:ext cx="7068080" cy="2226508"/>
              </a:xfrm>
              <a:prstGeom prst="rect">
                <a:avLst/>
              </a:prstGeom>
              <a:noFill/>
            </p:spPr>
            <p:txBody>
              <a:bodyPr wrap="square" tIns="46800" rtlCol="0">
                <a:spAutoFit/>
              </a:bodyPr>
              <a:lstStyle/>
              <a:p>
                <a:pPr marL="457200" lvl="0" indent="-381000">
                  <a:lnSpc>
                    <a:spcPct val="150000"/>
                  </a:lnSpc>
                  <a:buClr>
                    <a:srgbClr val="ED145B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pt-BR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Gotham HTF Light" pitchFamily="50" charset="0"/>
                  </a:rPr>
                  <a:t>Resolvendo com Python:</a:t>
                </a:r>
              </a:p>
              <a:p>
                <a:pPr marL="457200" lvl="0" indent="-381000">
                  <a:lnSpc>
                    <a:spcPct val="150000"/>
                  </a:lnSpc>
                  <a:buClr>
                    <a:srgbClr val="ED145B"/>
                  </a:buClr>
                  <a:buSzPct val="100000"/>
                  <a:buFont typeface="Arial" panose="020B0604020202020204" pitchFamily="34" charset="0"/>
                  <a:buChar char="•"/>
                </a:pPr>
                <a:endParaRPr lang="pt-BR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Gotham HTF Light" pitchFamily="50" charset="0"/>
                </a:endParaRPr>
              </a:p>
              <a:p>
                <a:pPr marL="457200" lvl="0" indent="-381000">
                  <a:lnSpc>
                    <a:spcPct val="150000"/>
                  </a:lnSpc>
                  <a:buClr>
                    <a:srgbClr val="ED145B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pt-BR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pt-BR" sz="14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sz="14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pt-BR" sz="14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pt-BR" sz="1400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pt-BR" sz="1400" i="1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pt-BR" sz="1400" i="1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pt-BR" sz="1400" i="1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pt-BR" sz="1400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pt-BR" sz="1400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d>
                        <m:r>
                          <a:rPr lang="pt-BR" sz="14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d>
                          <m:dPr>
                            <m:ctrlPr>
                              <a:rPr lang="pt-BR" sz="1400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sz="1400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pt-BR" sz="1400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pt-BR" sz="1400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pt-BR" sz="1400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num>
                      <m:den>
                        <m:r>
                          <a:rPr lang="pt-BR" sz="14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</m:oMath>
                </a14:m>
                <a:r>
                  <a:rPr lang="pt-BR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Gotham HTF Light" pitchFamily="50" charset="0"/>
                  </a:rPr>
                  <a:t>:</a:t>
                </a:r>
              </a:p>
              <a:p>
                <a:pPr marL="76200" lvl="0">
                  <a:lnSpc>
                    <a:spcPct val="150000"/>
                  </a:lnSpc>
                  <a:buClr>
                    <a:srgbClr val="ED145B"/>
                  </a:buClr>
                  <a:buSzPct val="100000"/>
                </a:pPr>
                <a:r>
                  <a:rPr lang="pt-BR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Gotham HTF Light" pitchFamily="50" charset="0"/>
                  </a:rPr>
                  <a:t>Definir o símbolo:</a:t>
                </a:r>
              </a:p>
              <a:p>
                <a:pPr marL="76200" lvl="0">
                  <a:lnSpc>
                    <a:spcPct val="150000"/>
                  </a:lnSpc>
                  <a:buClr>
                    <a:srgbClr val="ED145B"/>
                  </a:buClr>
                  <a:buSzPct val="100000"/>
                </a:pPr>
                <a:endParaRPr lang="pt-BR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Gotham HTF Light" pitchFamily="50" charset="0"/>
                </a:endParaRPr>
              </a:p>
              <a:p>
                <a:pPr marL="76200" lvl="0">
                  <a:lnSpc>
                    <a:spcPct val="150000"/>
                  </a:lnSpc>
                  <a:buClr>
                    <a:srgbClr val="ED145B"/>
                  </a:buClr>
                  <a:buSzPct val="100000"/>
                </a:pPr>
                <a:r>
                  <a:rPr lang="pt-BR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Gotham HTF Light" pitchFamily="50" charset="0"/>
                  </a:rPr>
                  <a:t>Extrair a derivada:</a:t>
                </a:r>
              </a:p>
            </p:txBody>
          </p:sp>
        </mc:Choice>
        <mc:Fallback xmlns="">
          <p:sp>
            <p:nvSpPr>
              <p:cNvPr id="6" name="TextBox 3">
                <a:extLst>
                  <a:ext uri="{FF2B5EF4-FFF2-40B4-BE49-F238E27FC236}">
                    <a16:creationId xmlns:a16="http://schemas.microsoft.com/office/drawing/2014/main" id="{DB33B55F-AC39-4216-8F32-3B81D9F288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896" y="1086919"/>
                <a:ext cx="7068080" cy="222650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59">
            <a:extLst>
              <a:ext uri="{FF2B5EF4-FFF2-40B4-BE49-F238E27FC236}">
                <a16:creationId xmlns:a16="http://schemas.microsoft.com/office/drawing/2014/main" id="{355A03A7-AA12-4956-8F38-6740BFFFFE2A}"/>
              </a:ext>
            </a:extLst>
          </p:cNvPr>
          <p:cNvSpPr txBox="1"/>
          <p:nvPr/>
        </p:nvSpPr>
        <p:spPr>
          <a:xfrm>
            <a:off x="936052" y="555773"/>
            <a:ext cx="5314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APLICAÇÃO DAS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REGRAS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sp>
        <p:nvSpPr>
          <p:cNvPr id="8" name="CaixaDeTexto 7"/>
          <p:cNvSpPr txBox="1"/>
          <p:nvPr/>
        </p:nvSpPr>
        <p:spPr>
          <a:xfrm>
            <a:off x="5789097" y="3644988"/>
            <a:ext cx="16932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/>
              <a:t>A função </a:t>
            </a:r>
            <a:r>
              <a:rPr lang="pt-BR" sz="1200" dirty="0" err="1"/>
              <a:t>simplify</a:t>
            </a:r>
            <a:r>
              <a:rPr lang="pt-BR" sz="1200" dirty="0"/>
              <a:t> auxilia no processo de simplificar a função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0296" y="2372184"/>
            <a:ext cx="1524000" cy="200025"/>
          </a:xfrm>
          <a:prstGeom prst="rect">
            <a:avLst/>
          </a:prstGeom>
        </p:spPr>
      </p:pic>
      <p:cxnSp>
        <p:nvCxnSpPr>
          <p:cNvPr id="9" name="Conector de Seta Reta 8"/>
          <p:cNvCxnSpPr>
            <a:stCxn id="8" idx="1"/>
            <a:endCxn id="10" idx="3"/>
          </p:cNvCxnSpPr>
          <p:nvPr/>
        </p:nvCxnSpPr>
        <p:spPr>
          <a:xfrm flipH="1" flipV="1">
            <a:off x="4761117" y="3313427"/>
            <a:ext cx="1027980" cy="6547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Imagem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70392" y="2994339"/>
            <a:ext cx="1990725" cy="63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291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3">
                <a:extLst>
                  <a:ext uri="{FF2B5EF4-FFF2-40B4-BE49-F238E27FC236}">
                    <a16:creationId xmlns:a16="http://schemas.microsoft.com/office/drawing/2014/main" id="{DB33B55F-AC39-4216-8F32-3B81D9F28850}"/>
                  </a:ext>
                </a:extLst>
              </p:cNvPr>
              <p:cNvSpPr txBox="1"/>
              <p:nvPr/>
            </p:nvSpPr>
            <p:spPr>
              <a:xfrm>
                <a:off x="860896" y="1086919"/>
                <a:ext cx="7068080" cy="3644717"/>
              </a:xfrm>
              <a:prstGeom prst="rect">
                <a:avLst/>
              </a:prstGeom>
              <a:noFill/>
            </p:spPr>
            <p:txBody>
              <a:bodyPr wrap="square" tIns="46800" rtlCol="0">
                <a:spAutoFit/>
              </a:bodyPr>
              <a:lstStyle/>
              <a:p>
                <a:pPr marL="457200" lvl="0" indent="-381000">
                  <a:lnSpc>
                    <a:spcPct val="150000"/>
                  </a:lnSpc>
                  <a:buClr>
                    <a:srgbClr val="ED145B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pt-BR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Gotham HTF Light" pitchFamily="50" charset="0"/>
                  </a:rPr>
                  <a:t>Regra da divisão:</a:t>
                </a:r>
              </a:p>
              <a:p>
                <a:pPr marL="76200">
                  <a:lnSpc>
                    <a:spcPct val="150000"/>
                  </a:lnSpc>
                  <a:buSzPts val="24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sz="140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pt-BR" sz="14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pt-BR" sz="1400" i="1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pt-BR" sz="1400" i="1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num>
                                <m:den>
                                  <m:r>
                                    <a:rPr lang="pt-BR" sz="1400" i="1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pt-BR" sz="14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pt-BR" sz="1400" i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14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14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sSup>
                            <m:sSupPr>
                              <m:ctrlPr>
                                <a:rPr lang="pt-BR" sz="14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14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pt-BR" sz="14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pt-BR" sz="14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pt-BR" sz="14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sSup>
                            <m:sSupPr>
                              <m:ctrlPr>
                                <a:rPr lang="pt-BR" sz="14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14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p>
                              <m:r>
                                <a:rPr lang="pt-BR" sz="14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pt-BR" sz="14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14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p>
                              <m:r>
                                <a:rPr lang="pt-BR" sz="14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pt-BR" sz="1400" i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pt-BR" sz="1400" dirty="0">
                  <a:latin typeface="Gotham HTF Light" pitchFamily="50" charset="0"/>
                </a:endParaRPr>
              </a:p>
              <a:p>
                <a:pPr marL="457200" lvl="0" indent="-381000">
                  <a:lnSpc>
                    <a:spcPct val="150000"/>
                  </a:lnSpc>
                  <a:buClr>
                    <a:srgbClr val="ED145B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pt-BR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Gotham HTF Light" pitchFamily="50" charset="0"/>
                  </a:rPr>
                  <a:t>Exemplo:</a:t>
                </a:r>
              </a:p>
              <a:p>
                <a:pPr marL="457200" lvl="0" indent="-381000">
                  <a:lnSpc>
                    <a:spcPct val="150000"/>
                  </a:lnSpc>
                  <a:buClr>
                    <a:srgbClr val="ED145B"/>
                  </a:buClr>
                  <a:buSzPct val="100000"/>
                  <a:buFont typeface="+mj-lt"/>
                  <a:buAutoNum type="alphaLcParenR"/>
                </a:pPr>
                <a:r>
                  <a:rPr lang="pt-BR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Gotham HTF Light" pitchFamily="50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pt-BR" sz="14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sz="14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pt-BR" sz="14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f>
                          <m:fPr>
                            <m:ctrlPr>
                              <a:rPr lang="pt-BR" sz="1400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ctrlPr>
                                  <a:rPr lang="pt-BR" sz="1400" i="1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pt-BR" sz="1400" i="1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sSup>
                                  <m:sSupPr>
                                    <m:ctrlPr>
                                      <a:rPr lang="pt-BR" sz="1400" i="1">
                                        <a:solidFill>
                                          <a:schemeClr val="tx1">
                                            <a:lumMod val="65000"/>
                                            <a:lumOff val="3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pt-BR" sz="1400" i="1">
                                        <a:solidFill>
                                          <a:schemeClr val="tx1">
                                            <a:lumMod val="65000"/>
                                            <a:lumOff val="3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pt-BR" sz="1400" i="1">
                                        <a:solidFill>
                                          <a:schemeClr val="tx1">
                                            <a:lumMod val="65000"/>
                                            <a:lumOff val="3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pt-BR" sz="1400" i="1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pt-BR" sz="1400" i="1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num>
                          <m:den>
                            <m:d>
                              <m:dPr>
                                <m:ctrlPr>
                                  <a:rPr lang="pt-BR" sz="1400" i="1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pt-BR" sz="1400" i="1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pt-BR" sz="1400" i="1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pt-BR" sz="1400" i="1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pt-BR" sz="1400" i="1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den>
                        </m:f>
                      </m:num>
                      <m:den>
                        <m:r>
                          <a:rPr lang="pt-BR" sz="14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</m:oMath>
                </a14:m>
                <a:r>
                  <a:rPr lang="pt-BR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Gotham HTF Light" pitchFamily="50" charset="0"/>
                  </a:rPr>
                  <a:t>:</a:t>
                </a:r>
              </a:p>
              <a:p>
                <a:pPr marL="457200" indent="-381000">
                  <a:lnSpc>
                    <a:spcPct val="150000"/>
                  </a:lnSpc>
                  <a:buClr>
                    <a:srgbClr val="ED145B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pt-BR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Gotham HTF Light" pitchFamily="50" charset="0"/>
                  </a:rPr>
                  <a:t>Fazemos </a:t>
                </a:r>
                <a14:m>
                  <m:oMath xmlns:m="http://schemas.openxmlformats.org/officeDocument/2006/math">
                    <m:r>
                      <a:rPr lang="pt-BR" sz="140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pt-BR" sz="14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sz="14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pt-BR" sz="140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pt-BR" sz="14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sz="14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pt-BR" sz="14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pt-BR" sz="14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pt-BR" sz="140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pt-BR" sz="140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pt-BR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Gotham HTF Light" pitchFamily="50" charset="0"/>
                  </a:rPr>
                  <a:t> e </a:t>
                </a:r>
                <a14:m>
                  <m:oMath xmlns:m="http://schemas.openxmlformats.org/officeDocument/2006/math">
                    <m:r>
                      <a:rPr lang="pt-BR" sz="140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pt-BR" sz="14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sz="14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pt-BR" sz="140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pt-BR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Gotham HTF Light" pitchFamily="50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pt-BR" sz="140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pt-BR" sz="140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pt-BR" sz="14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pt-BR" sz="140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pt-BR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Gotham HTF Light" pitchFamily="50" charset="0"/>
                  </a:rPr>
                  <a:t>, depois:</a:t>
                </a:r>
              </a:p>
              <a:p>
                <a:pPr marL="457200" lvl="0" indent="-381000">
                  <a:lnSpc>
                    <a:spcPct val="150000"/>
                  </a:lnSpc>
                  <a:buClr>
                    <a:srgbClr val="ED145B"/>
                  </a:buClr>
                  <a:buSzPct val="100000"/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pt-BR" sz="140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pt-BR" sz="1400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sz="1400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pt-BR" sz="1400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pt-BR" sz="1400" b="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pt-BR" sz="1400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r>
                          <a:rPr lang="pt-BR" sz="14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d>
                          <m:dPr>
                            <m:ctrlPr>
                              <a:rPr lang="pt-BR" sz="1400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pt-BR" sz="1400" i="1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pt-BR" sz="1400" i="1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pt-BR" sz="1400" i="1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r>
                                  <a:rPr lang="pt-BR" sz="1400" i="1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pt-BR" sz="1400" i="1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pt-BR" sz="1400" i="1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pt-BR" sz="1400" i="1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pt-BR" sz="1400" i="1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p>
                            <m:r>
                              <a:rPr lang="pt-BR" sz="1400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pt-BR" sz="1400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r>
                          <a:rPr lang="pt-BR" sz="14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pt-BR" sz="1400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sz="1400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  <m:sSup>
                              <m:sSupPr>
                                <m:ctrlPr>
                                  <a:rPr lang="pt-BR" sz="1400" i="1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pt-BR" sz="1400" i="1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pt-BR" sz="1400" i="1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pt-BR" sz="1400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pt-BR" sz="1400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r>
                          <a:rPr lang="pt-BR" sz="14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d>
                          <m:dPr>
                            <m:ctrlPr>
                              <a:rPr lang="pt-BR" sz="1400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sz="1400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sSup>
                              <m:sSupPr>
                                <m:ctrlPr>
                                  <a:rPr lang="pt-BR" sz="1400" i="1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pt-BR" sz="1400" i="1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pt-BR" sz="1400" i="1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pt-BR" sz="1400" i="1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pt-BR" sz="1400" i="1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p>
                            <m:r>
                              <a:rPr lang="pt-BR" sz="1400" b="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pt-BR" sz="1400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num>
                      <m:den>
                        <m:sSup>
                          <m:sSupPr>
                            <m:ctrlPr>
                              <a:rPr lang="pt-BR" sz="1400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pt-BR" sz="1400" i="1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pt-BR" sz="1400" i="1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pt-BR" sz="1400" i="1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pt-BR" sz="1400" b="0" i="1" smtClean="0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pt-BR" sz="1400" i="1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e>
                          <m:sup>
                            <m:r>
                              <a:rPr lang="pt-BR" sz="1400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pt-BR" sz="140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sz="140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</m:t>
                    </m:r>
                  </m:oMath>
                </a14:m>
                <a:endParaRPr lang="pt-BR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Gotham HTF Light" pitchFamily="50" charset="0"/>
                </a:endParaRPr>
              </a:p>
              <a:p>
                <a:pPr marL="457200" lvl="0" indent="-381000">
                  <a:lnSpc>
                    <a:spcPct val="150000"/>
                  </a:lnSpc>
                  <a:buClr>
                    <a:srgbClr val="ED145B"/>
                  </a:buClr>
                  <a:buSzPct val="100000"/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pt-BR" sz="140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pt-BR" sz="1400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sz="1400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pt-BR" sz="1400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pt-BR" sz="1400" b="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pt-BR" sz="1400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r>
                          <a:rPr lang="pt-BR" sz="14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d>
                          <m:dPr>
                            <m:ctrlPr>
                              <a:rPr lang="pt-BR" sz="1400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pt-BR" sz="1400" i="1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pt-BR" sz="1400" i="1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6</m:t>
                                </m:r>
                                <m:r>
                                  <a:rPr lang="pt-BR" sz="1400" i="1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/>
                            </m:sSup>
                          </m:e>
                        </m:d>
                        <m:r>
                          <a:rPr lang="pt-BR" sz="14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pt-BR" sz="1400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sz="1400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  <m:sSup>
                              <m:sSupPr>
                                <m:ctrlPr>
                                  <a:rPr lang="pt-BR" sz="1400" i="1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pt-BR" sz="1400" i="1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pt-BR" sz="1400" i="1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pt-BR" sz="1400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pt-BR" sz="1400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r>
                          <a:rPr lang="pt-BR" sz="14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d>
                          <m:dPr>
                            <m:ctrlPr>
                              <a:rPr lang="pt-BR" sz="1400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sz="1400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num>
                      <m:den>
                        <m:sSup>
                          <m:sSupPr>
                            <m:ctrlPr>
                              <a:rPr lang="pt-BR" sz="1400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pt-BR" sz="1400" i="1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pt-BR" sz="1400" i="1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pt-BR" sz="1400" i="1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pt-BR" sz="1400" b="0" i="1" smtClean="0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pt-BR" sz="1400" i="1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e>
                          <m:sup>
                            <m:r>
                              <a:rPr lang="pt-BR" sz="1400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pt-BR" sz="140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BR" sz="14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pt-BR" sz="1400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pt-BR" sz="1400" i="1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pt-BR" sz="1400" i="1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12</m:t>
                                </m:r>
                                <m:r>
                                  <a:rPr lang="pt-BR" sz="1400" i="1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pt-BR" sz="1400" i="1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pt-BR" sz="1400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pt-BR" sz="1400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  <m:r>
                              <a:rPr lang="pt-BR" sz="1400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pt-BR" sz="14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pt-BR" sz="1400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sz="1400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  <m:sSup>
                              <m:sSupPr>
                                <m:ctrlPr>
                                  <a:rPr lang="pt-BR" sz="1400" i="1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pt-BR" sz="1400" i="1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pt-BR" sz="1400" i="1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pt-BR" sz="1400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pt-BR" sz="1400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num>
                      <m:den>
                        <m:sSup>
                          <m:sSupPr>
                            <m:ctrlPr>
                              <a:rPr lang="pt-BR" sz="1400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pt-BR" sz="1400" i="1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pt-BR" sz="1400" i="1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pt-BR" sz="1400" i="1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pt-BR" sz="1400" b="0" i="1" smtClean="0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pt-BR" sz="1400" i="1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e>
                          <m:sup>
                            <m:r>
                              <a:rPr lang="pt-BR" sz="1400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pt-BR" sz="140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BR" sz="1400" b="1" i="1" smtClean="0">
                            <a:solidFill>
                              <a:srgbClr val="ED145B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pt-BR" sz="1400" b="1" i="1">
                                <a:solidFill>
                                  <a:srgbClr val="ED145B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BR" sz="1400" b="1" i="1">
                                <a:solidFill>
                                  <a:srgbClr val="ED145B"/>
                                </a:solidFill>
                                <a:latin typeface="Cambria Math" panose="02040503050406030204" pitchFamily="18" charset="0"/>
                              </a:rPr>
                              <m:t>𝟔</m:t>
                            </m:r>
                            <m:r>
                              <a:rPr lang="pt-BR" sz="1400" b="1" i="1">
                                <a:solidFill>
                                  <a:srgbClr val="ED145B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pt-BR" sz="1400" b="1" i="1">
                                <a:solidFill>
                                  <a:srgbClr val="ED145B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  <m:r>
                          <a:rPr lang="pt-BR" sz="1400" b="1" i="1" smtClean="0">
                            <a:solidFill>
                              <a:srgbClr val="ED145B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pt-BR" sz="1400" b="1" i="1">
                            <a:solidFill>
                              <a:srgbClr val="ED145B"/>
                            </a:solidFill>
                            <a:latin typeface="Cambria Math" panose="02040503050406030204" pitchFamily="18" charset="0"/>
                          </a:rPr>
                          <m:t>𝟔</m:t>
                        </m:r>
                        <m:r>
                          <a:rPr lang="pt-BR" sz="1400" b="1" i="1">
                            <a:solidFill>
                              <a:srgbClr val="ED145B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pt-BR" sz="1400" b="1" i="1">
                            <a:solidFill>
                              <a:srgbClr val="ED145B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pt-BR" sz="1400" b="1" i="1">
                            <a:solidFill>
                              <a:srgbClr val="ED145B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num>
                      <m:den>
                        <m:sSup>
                          <m:sSupPr>
                            <m:ctrlPr>
                              <a:rPr lang="pt-BR" sz="1400" b="1" i="1">
                                <a:solidFill>
                                  <a:srgbClr val="ED145B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pt-BR" sz="1400" b="1" i="1">
                                    <a:solidFill>
                                      <a:srgbClr val="ED145B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pt-BR" sz="1400" b="1" i="1">
                                    <a:solidFill>
                                      <a:srgbClr val="ED145B"/>
                                    </a:solidFill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  <m:r>
                                  <a:rPr lang="pt-BR" sz="1400" b="1" i="1">
                                    <a:solidFill>
                                      <a:srgbClr val="ED145B"/>
                                    </a:solidFill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pt-BR" sz="1400" b="1" i="1" smtClean="0">
                                    <a:solidFill>
                                      <a:srgbClr val="ED145B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pt-BR" sz="1400" b="1" i="1">
                                    <a:solidFill>
                                      <a:srgbClr val="ED145B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e>
                            </m:d>
                          </m:e>
                          <m:sup>
                            <m:r>
                              <a:rPr lang="pt-BR" sz="1400" b="1" i="1">
                                <a:solidFill>
                                  <a:srgbClr val="ED145B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den>
                    </m:f>
                  </m:oMath>
                </a14:m>
                <a:endParaRPr lang="pt-BR" sz="1400" dirty="0">
                  <a:solidFill>
                    <a:srgbClr val="ED145B"/>
                  </a:solidFill>
                  <a:latin typeface="Gotham HTF Light" pitchFamily="50" charset="0"/>
                </a:endParaRPr>
              </a:p>
            </p:txBody>
          </p:sp>
        </mc:Choice>
        <mc:Fallback xmlns="">
          <p:sp>
            <p:nvSpPr>
              <p:cNvPr id="6" name="TextBox 3">
                <a:extLst>
                  <a:ext uri="{FF2B5EF4-FFF2-40B4-BE49-F238E27FC236}">
                    <a16:creationId xmlns:a16="http://schemas.microsoft.com/office/drawing/2014/main" id="{DB33B55F-AC39-4216-8F32-3B81D9F288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896" y="1086919"/>
                <a:ext cx="7068080" cy="364471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59">
            <a:extLst>
              <a:ext uri="{FF2B5EF4-FFF2-40B4-BE49-F238E27FC236}">
                <a16:creationId xmlns:a16="http://schemas.microsoft.com/office/drawing/2014/main" id="{355A03A7-AA12-4956-8F38-6740BFFFFE2A}"/>
              </a:ext>
            </a:extLst>
          </p:cNvPr>
          <p:cNvSpPr txBox="1"/>
          <p:nvPr/>
        </p:nvSpPr>
        <p:spPr>
          <a:xfrm>
            <a:off x="936052" y="555773"/>
            <a:ext cx="5314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REGRAS DE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DERIVAÇÃO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cxnSp>
        <p:nvCxnSpPr>
          <p:cNvPr id="12" name="Conector de Seta Reta 11">
            <a:extLst>
              <a:ext uri="{FF2B5EF4-FFF2-40B4-BE49-F238E27FC236}">
                <a16:creationId xmlns:a16="http://schemas.microsoft.com/office/drawing/2014/main" id="{C5C1D9C4-ED10-45F0-A87A-9B202DAEBAF7}"/>
              </a:ext>
            </a:extLst>
          </p:cNvPr>
          <p:cNvCxnSpPr>
            <a:cxnSpLocks/>
          </p:cNvCxnSpPr>
          <p:nvPr/>
        </p:nvCxnSpPr>
        <p:spPr>
          <a:xfrm>
            <a:off x="2152778" y="2938660"/>
            <a:ext cx="2091846" cy="0"/>
          </a:xfrm>
          <a:prstGeom prst="straightConnector1">
            <a:avLst/>
          </a:prstGeom>
          <a:ln>
            <a:solidFill>
              <a:srgbClr val="ED145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3">
            <a:extLst>
              <a:ext uri="{FF2B5EF4-FFF2-40B4-BE49-F238E27FC236}">
                <a16:creationId xmlns:a16="http://schemas.microsoft.com/office/drawing/2014/main" id="{0696BB0C-1579-4BD1-8728-69209072F440}"/>
              </a:ext>
            </a:extLst>
          </p:cNvPr>
          <p:cNvSpPr txBox="1"/>
          <p:nvPr/>
        </p:nvSpPr>
        <p:spPr>
          <a:xfrm>
            <a:off x="4244624" y="2718015"/>
            <a:ext cx="3684352" cy="369718"/>
          </a:xfrm>
          <a:prstGeom prst="rect">
            <a:avLst/>
          </a:prstGeom>
          <a:noFill/>
        </p:spPr>
        <p:txBody>
          <a:bodyPr wrap="square" tIns="46800" rtlCol="0">
            <a:spAutoFit/>
          </a:bodyPr>
          <a:lstStyle/>
          <a:p>
            <a:pPr marL="76200" lvl="0">
              <a:lnSpc>
                <a:spcPct val="150000"/>
              </a:lnSpc>
              <a:buClr>
                <a:srgbClr val="ED145B"/>
              </a:buClr>
              <a:buSzPct val="100000"/>
            </a:pPr>
            <a:r>
              <a:rPr lang="it-IT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Dica</a:t>
            </a:r>
            <a:r>
              <a:rPr lang="it-IT" sz="1400" dirty="0">
                <a:solidFill>
                  <a:srgbClr val="797979"/>
                </a:solidFill>
                <a:latin typeface="Gotham HTF Light" pitchFamily="50" charset="0"/>
              </a:rPr>
              <a:t>: </a:t>
            </a:r>
            <a:r>
              <a:rPr lang="it-IT" sz="1400" dirty="0">
                <a:solidFill>
                  <a:srgbClr val="ED145B"/>
                </a:solidFill>
                <a:latin typeface="Gotham HTF Light" pitchFamily="50" charset="0"/>
              </a:rPr>
              <a:t>https://www.wolframalpha.com/</a:t>
            </a:r>
          </a:p>
        </p:txBody>
      </p:sp>
    </p:spTree>
    <p:extLst>
      <p:ext uri="{BB962C8B-B14F-4D97-AF65-F5344CB8AC3E}">
        <p14:creationId xmlns:p14="http://schemas.microsoft.com/office/powerpoint/2010/main" val="838242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3">
                <a:extLst>
                  <a:ext uri="{FF2B5EF4-FFF2-40B4-BE49-F238E27FC236}">
                    <a16:creationId xmlns:a16="http://schemas.microsoft.com/office/drawing/2014/main" id="{DB33B55F-AC39-4216-8F32-3B81D9F28850}"/>
                  </a:ext>
                </a:extLst>
              </p:cNvPr>
              <p:cNvSpPr txBox="1"/>
              <p:nvPr/>
            </p:nvSpPr>
            <p:spPr>
              <a:xfrm>
                <a:off x="860896" y="1086919"/>
                <a:ext cx="7068080" cy="2722990"/>
              </a:xfrm>
              <a:prstGeom prst="rect">
                <a:avLst/>
              </a:prstGeom>
              <a:noFill/>
            </p:spPr>
            <p:txBody>
              <a:bodyPr wrap="square" tIns="46800" rtlCol="0">
                <a:spAutoFit/>
              </a:bodyPr>
              <a:lstStyle/>
              <a:p>
                <a:pPr marL="457200" lvl="0" indent="-381000">
                  <a:lnSpc>
                    <a:spcPct val="150000"/>
                  </a:lnSpc>
                  <a:buClr>
                    <a:srgbClr val="ED145B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pt-BR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Gotham HTF Light" pitchFamily="50" charset="0"/>
                  </a:rPr>
                  <a:t>Resolvendo com Python:</a:t>
                </a:r>
              </a:p>
              <a:p>
                <a:pPr marL="457200" lvl="0" indent="-381000">
                  <a:lnSpc>
                    <a:spcPct val="150000"/>
                  </a:lnSpc>
                  <a:buClr>
                    <a:srgbClr val="ED145B"/>
                  </a:buClr>
                  <a:buSzPct val="100000"/>
                  <a:buFont typeface="Arial" panose="020B0604020202020204" pitchFamily="34" charset="0"/>
                  <a:buChar char="•"/>
                </a:pPr>
                <a:endParaRPr lang="pt-BR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Gotham HTF Light" pitchFamily="50" charset="0"/>
                </a:endParaRPr>
              </a:p>
              <a:p>
                <a:pPr marL="457200" indent="-381000">
                  <a:lnSpc>
                    <a:spcPct val="150000"/>
                  </a:lnSpc>
                  <a:buClr>
                    <a:srgbClr val="ED145B"/>
                  </a:buClr>
                  <a:buSzPct val="100000"/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pt-BR" sz="14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sz="14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pt-BR" sz="14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f>
                          <m:fPr>
                            <m:ctrlPr>
                              <a:rPr lang="pt-BR" sz="1400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ctrlPr>
                                  <a:rPr lang="pt-BR" sz="1400" i="1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pt-BR" sz="1400" i="1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sSup>
                                  <m:sSupPr>
                                    <m:ctrlPr>
                                      <a:rPr lang="pt-BR" sz="1400" i="1">
                                        <a:solidFill>
                                          <a:schemeClr val="tx1">
                                            <a:lumMod val="65000"/>
                                            <a:lumOff val="3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pt-BR" sz="1400" i="1">
                                        <a:solidFill>
                                          <a:schemeClr val="tx1">
                                            <a:lumMod val="65000"/>
                                            <a:lumOff val="3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pt-BR" sz="1400" i="1">
                                        <a:solidFill>
                                          <a:schemeClr val="tx1">
                                            <a:lumMod val="65000"/>
                                            <a:lumOff val="3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pt-BR" sz="1400" i="1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pt-BR" sz="1400" i="1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num>
                          <m:den>
                            <m:d>
                              <m:dPr>
                                <m:ctrlPr>
                                  <a:rPr lang="pt-BR" sz="1400" i="1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pt-BR" sz="1400" i="1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pt-BR" sz="1400" i="1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pt-BR" sz="1400" i="1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pt-BR" sz="1400" i="1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den>
                        </m:f>
                      </m:num>
                      <m:den>
                        <m:r>
                          <a:rPr lang="pt-BR" sz="14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</m:oMath>
                </a14:m>
                <a:r>
                  <a:rPr lang="pt-BR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Gotham HTF Light" pitchFamily="50" charset="0"/>
                  </a:rPr>
                  <a:t>:</a:t>
                </a:r>
              </a:p>
              <a:p>
                <a:pPr marL="457200" lvl="0" indent="-381000">
                  <a:lnSpc>
                    <a:spcPct val="150000"/>
                  </a:lnSpc>
                  <a:buClr>
                    <a:srgbClr val="ED145B"/>
                  </a:buClr>
                  <a:buSzPct val="100000"/>
                  <a:buFont typeface="Arial" panose="020B0604020202020204" pitchFamily="34" charset="0"/>
                  <a:buChar char="•"/>
                </a:pPr>
                <a:endParaRPr lang="pt-BR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Gotham HTF Light" pitchFamily="50" charset="0"/>
                </a:endParaRPr>
              </a:p>
              <a:p>
                <a:pPr marL="457200" lvl="0" indent="-381000">
                  <a:lnSpc>
                    <a:spcPct val="150000"/>
                  </a:lnSpc>
                  <a:buClr>
                    <a:srgbClr val="ED145B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pt-BR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Gotham HTF Light" pitchFamily="50" charset="0"/>
                  </a:rPr>
                  <a:t>Definir o símbolo:</a:t>
                </a:r>
              </a:p>
              <a:p>
                <a:pPr marL="457200" lvl="0" indent="-381000">
                  <a:lnSpc>
                    <a:spcPct val="150000"/>
                  </a:lnSpc>
                  <a:buClr>
                    <a:srgbClr val="ED145B"/>
                  </a:buClr>
                  <a:buSzPct val="100000"/>
                  <a:buFont typeface="Arial" panose="020B0604020202020204" pitchFamily="34" charset="0"/>
                  <a:buChar char="•"/>
                </a:pPr>
                <a:endParaRPr lang="pt-BR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Gotham HTF Light" pitchFamily="50" charset="0"/>
                </a:endParaRPr>
              </a:p>
              <a:p>
                <a:pPr marL="457200" lvl="0" indent="-381000">
                  <a:lnSpc>
                    <a:spcPct val="150000"/>
                  </a:lnSpc>
                  <a:buClr>
                    <a:srgbClr val="ED145B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pt-BR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Gotham HTF Light" pitchFamily="50" charset="0"/>
                  </a:rPr>
                  <a:t>Extrair derivada:</a:t>
                </a:r>
              </a:p>
            </p:txBody>
          </p:sp>
        </mc:Choice>
        <mc:Fallback xmlns="">
          <p:sp>
            <p:nvSpPr>
              <p:cNvPr id="6" name="TextBox 3">
                <a:extLst>
                  <a:ext uri="{FF2B5EF4-FFF2-40B4-BE49-F238E27FC236}">
                    <a16:creationId xmlns:a16="http://schemas.microsoft.com/office/drawing/2014/main" id="{DB33B55F-AC39-4216-8F32-3B81D9F288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896" y="1086919"/>
                <a:ext cx="7068080" cy="272299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59">
            <a:extLst>
              <a:ext uri="{FF2B5EF4-FFF2-40B4-BE49-F238E27FC236}">
                <a16:creationId xmlns:a16="http://schemas.microsoft.com/office/drawing/2014/main" id="{355A03A7-AA12-4956-8F38-6740BFFFFE2A}"/>
              </a:ext>
            </a:extLst>
          </p:cNvPr>
          <p:cNvSpPr txBox="1"/>
          <p:nvPr/>
        </p:nvSpPr>
        <p:spPr>
          <a:xfrm>
            <a:off x="936052" y="555773"/>
            <a:ext cx="5314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APLICAÇÃO DAS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REGRAS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cxnSp>
        <p:nvCxnSpPr>
          <p:cNvPr id="7" name="Conector de Seta Reta 6"/>
          <p:cNvCxnSpPr>
            <a:stCxn id="8" idx="1"/>
          </p:cNvCxnSpPr>
          <p:nvPr/>
        </p:nvCxnSpPr>
        <p:spPr>
          <a:xfrm flipH="1">
            <a:off x="5976784" y="3065974"/>
            <a:ext cx="895964" cy="71270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aixaDeTexto 7"/>
          <p:cNvSpPr txBox="1"/>
          <p:nvPr/>
        </p:nvSpPr>
        <p:spPr>
          <a:xfrm>
            <a:off x="6872748" y="2558142"/>
            <a:ext cx="155132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/>
              <a:t>Neste exemplo a simplificação ficou um pouco diferente da nossa simplificação</a:t>
            </a: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3083" y="2873629"/>
            <a:ext cx="1524000" cy="200025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3083" y="3297670"/>
            <a:ext cx="2933700" cy="96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623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979" y="739692"/>
            <a:ext cx="2046785" cy="239948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593272" y="1989356"/>
            <a:ext cx="595745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DATA ANALYSIS</a:t>
            </a:r>
            <a:r>
              <a:rPr lang="en-US" sz="3500" dirty="0">
                <a:solidFill>
                  <a:srgbClr val="91A3AD"/>
                </a:solidFill>
                <a:latin typeface="Gotham HTF Medium"/>
                <a:cs typeface="Gotham HTF Medium"/>
              </a:rPr>
              <a:t> </a:t>
            </a:r>
            <a:r>
              <a:rPr lang="en-US" sz="3500" dirty="0">
                <a:solidFill>
                  <a:srgbClr val="ED145B"/>
                </a:solidFill>
                <a:latin typeface="Gotham HTF" pitchFamily="50" charset="0"/>
                <a:cs typeface="Gotham HTF Medium"/>
              </a:rPr>
              <a:t>FUNDAMENTALS</a:t>
            </a:r>
            <a:endParaRPr lang="en-US" sz="3500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pic>
        <p:nvPicPr>
          <p:cNvPr id="11" name="Gráfico 10">
            <a:extLst>
              <a:ext uri="{FF2B5EF4-FFF2-40B4-BE49-F238E27FC236}">
                <a16:creationId xmlns:a16="http://schemas.microsoft.com/office/drawing/2014/main" id="{16E4B68E-89DD-4CDE-B093-AEFBCBC569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88572" y="2192778"/>
            <a:ext cx="2017354" cy="2382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710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3">
                <a:extLst>
                  <a:ext uri="{FF2B5EF4-FFF2-40B4-BE49-F238E27FC236}">
                    <a16:creationId xmlns:a16="http://schemas.microsoft.com/office/drawing/2014/main" id="{DB33B55F-AC39-4216-8F32-3B81D9F28850}"/>
                  </a:ext>
                </a:extLst>
              </p:cNvPr>
              <p:cNvSpPr txBox="1"/>
              <p:nvPr/>
            </p:nvSpPr>
            <p:spPr>
              <a:xfrm>
                <a:off x="860896" y="1086919"/>
                <a:ext cx="7068080" cy="1320106"/>
              </a:xfrm>
              <a:prstGeom prst="rect">
                <a:avLst/>
              </a:prstGeom>
              <a:noFill/>
            </p:spPr>
            <p:txBody>
              <a:bodyPr wrap="square" tIns="46800" rtlCol="0">
                <a:spAutoFit/>
              </a:bodyPr>
              <a:lstStyle/>
              <a:p>
                <a:pPr marL="457200" lvl="0" indent="-381000">
                  <a:lnSpc>
                    <a:spcPct val="150000"/>
                  </a:lnSpc>
                  <a:buClr>
                    <a:srgbClr val="ED145B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pt-BR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Gotham HTF Light" pitchFamily="50" charset="0"/>
                  </a:rPr>
                  <a:t>Regra do logaritmo:</a:t>
                </a:r>
              </a:p>
              <a:p>
                <a:pPr marL="76200">
                  <a:lnSpc>
                    <a:spcPct val="150000"/>
                  </a:lnSpc>
                  <a:buSzPts val="24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ar-AE" sz="14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ar-AE" sz="14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d>
                            <m:dPr>
                              <m:ctrlPr>
                                <a:rPr lang="ar-AE" sz="14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pt-BR" sz="1400" i="1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pt-BR" sz="1400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ln</m:t>
                                  </m:r>
                                </m:fName>
                                <m:e>
                                  <m:r>
                                    <a:rPr lang="pt-BR" sz="1400" i="1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func>
                            </m:e>
                          </m:d>
                        </m:num>
                        <m:den>
                          <m:r>
                            <a:rPr lang="ar-AE" sz="14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pt-BR" sz="1400" i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14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14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sz="14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pt-BR" sz="1400" i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pt-BR" sz="1400" dirty="0">
                  <a:latin typeface="Gotham HTF Light" pitchFamily="50" charset="0"/>
                </a:endParaRPr>
              </a:p>
              <a:p>
                <a:pPr marL="457200" lvl="0" indent="-381000">
                  <a:lnSpc>
                    <a:spcPct val="150000"/>
                  </a:lnSpc>
                  <a:buClr>
                    <a:srgbClr val="ED145B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pt-BR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Gotham HTF Light" pitchFamily="50" charset="0"/>
                  </a:rPr>
                  <a:t>Exemplo:</a:t>
                </a:r>
              </a:p>
            </p:txBody>
          </p:sp>
        </mc:Choice>
        <mc:Fallback xmlns="">
          <p:sp>
            <p:nvSpPr>
              <p:cNvPr id="6" name="TextBox 3">
                <a:extLst>
                  <a:ext uri="{FF2B5EF4-FFF2-40B4-BE49-F238E27FC236}">
                    <a16:creationId xmlns:a16="http://schemas.microsoft.com/office/drawing/2014/main" id="{DB33B55F-AC39-4216-8F32-3B81D9F288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896" y="1086919"/>
                <a:ext cx="7068080" cy="1320106"/>
              </a:xfrm>
              <a:prstGeom prst="rect">
                <a:avLst/>
              </a:prstGeom>
              <a:blipFill>
                <a:blip r:embed="rId3"/>
                <a:stretch>
                  <a:fillRect b="-414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59">
            <a:extLst>
              <a:ext uri="{FF2B5EF4-FFF2-40B4-BE49-F238E27FC236}">
                <a16:creationId xmlns:a16="http://schemas.microsoft.com/office/drawing/2014/main" id="{355A03A7-AA12-4956-8F38-6740BFFFFE2A}"/>
              </a:ext>
            </a:extLst>
          </p:cNvPr>
          <p:cNvSpPr txBox="1"/>
          <p:nvPr/>
        </p:nvSpPr>
        <p:spPr>
          <a:xfrm>
            <a:off x="936052" y="555773"/>
            <a:ext cx="5314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REGRAS DE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DERIVAÇÃO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cxnSp>
        <p:nvCxnSpPr>
          <p:cNvPr id="12" name="Conector de Seta Reta 11">
            <a:extLst>
              <a:ext uri="{FF2B5EF4-FFF2-40B4-BE49-F238E27FC236}">
                <a16:creationId xmlns:a16="http://schemas.microsoft.com/office/drawing/2014/main" id="{C5C1D9C4-ED10-45F0-A87A-9B202DAEBAF7}"/>
              </a:ext>
            </a:extLst>
          </p:cNvPr>
          <p:cNvCxnSpPr>
            <a:cxnSpLocks/>
          </p:cNvCxnSpPr>
          <p:nvPr/>
        </p:nvCxnSpPr>
        <p:spPr>
          <a:xfrm>
            <a:off x="2152778" y="2938660"/>
            <a:ext cx="2091846" cy="0"/>
          </a:xfrm>
          <a:prstGeom prst="straightConnector1">
            <a:avLst/>
          </a:prstGeom>
          <a:ln>
            <a:solidFill>
              <a:srgbClr val="ED145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3">
            <a:extLst>
              <a:ext uri="{FF2B5EF4-FFF2-40B4-BE49-F238E27FC236}">
                <a16:creationId xmlns:a16="http://schemas.microsoft.com/office/drawing/2014/main" id="{0696BB0C-1579-4BD1-8728-69209072F440}"/>
              </a:ext>
            </a:extLst>
          </p:cNvPr>
          <p:cNvSpPr txBox="1"/>
          <p:nvPr/>
        </p:nvSpPr>
        <p:spPr>
          <a:xfrm>
            <a:off x="4244624" y="2718015"/>
            <a:ext cx="3684352" cy="369718"/>
          </a:xfrm>
          <a:prstGeom prst="rect">
            <a:avLst/>
          </a:prstGeom>
          <a:noFill/>
        </p:spPr>
        <p:txBody>
          <a:bodyPr wrap="square" tIns="46800" rtlCol="0">
            <a:spAutoFit/>
          </a:bodyPr>
          <a:lstStyle/>
          <a:p>
            <a:pPr marL="76200" lvl="0">
              <a:lnSpc>
                <a:spcPct val="150000"/>
              </a:lnSpc>
              <a:buClr>
                <a:srgbClr val="ED145B"/>
              </a:buClr>
              <a:buSzPct val="100000"/>
            </a:pPr>
            <a:r>
              <a:rPr lang="it-IT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Dica</a:t>
            </a:r>
            <a:r>
              <a:rPr lang="it-IT" sz="1400" dirty="0">
                <a:solidFill>
                  <a:srgbClr val="797979"/>
                </a:solidFill>
                <a:latin typeface="Gotham HTF Light" pitchFamily="50" charset="0"/>
              </a:rPr>
              <a:t>: </a:t>
            </a:r>
            <a:r>
              <a:rPr lang="it-IT" sz="1400" dirty="0">
                <a:solidFill>
                  <a:srgbClr val="ED145B"/>
                </a:solidFill>
                <a:latin typeface="Gotham HTF Light" pitchFamily="50" charset="0"/>
              </a:rPr>
              <a:t>https://www.wolframalpha.com/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tângulo 2"/>
              <p:cNvSpPr/>
              <p:nvPr/>
            </p:nvSpPr>
            <p:spPr>
              <a:xfrm>
                <a:off x="749618" y="2306633"/>
                <a:ext cx="5401607" cy="22120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457200" lvl="0" indent="-381000">
                  <a:lnSpc>
                    <a:spcPct val="150000"/>
                  </a:lnSpc>
                  <a:buClr>
                    <a:srgbClr val="ED145B"/>
                  </a:buClr>
                  <a:buSzPct val="100000"/>
                  <a:buFont typeface="+mj-lt"/>
                  <a:buAutoNum type="alphaLcParenR"/>
                </a:pPr>
                <a:r>
                  <a:rPr lang="pt-BR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Gotham HTF Light" pitchFamily="50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pt-BR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pt-BR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pt-BR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b="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pt-BR" b="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func>
                              <m:funcPr>
                                <m:ctrlPr>
                                  <a:rPr lang="pt-BR" b="0" i="1" smtClean="0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pt-BR" b="0" i="0" smtClean="0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ln</m:t>
                                </m:r>
                              </m:fName>
                              <m:e>
                                <m:r>
                                  <a:rPr lang="pt-BR" b="0" i="1" smtClean="0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func>
                          </m:e>
                        </m:d>
                      </m:num>
                      <m:den>
                        <m:r>
                          <a:rPr lang="pt-BR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</m:oMath>
                </a14:m>
                <a:r>
                  <a:rPr lang="pt-BR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Gotham HTF Light" pitchFamily="50" charset="0"/>
                  </a:rPr>
                  <a:t>:</a:t>
                </a:r>
              </a:p>
              <a:p>
                <a:pPr marL="76200" lvl="0">
                  <a:lnSpc>
                    <a:spcPct val="150000"/>
                  </a:lnSpc>
                  <a:buClr>
                    <a:srgbClr val="ED145B"/>
                  </a:buClr>
                  <a:buSzPct val="100000"/>
                </a:pPr>
                <a:endParaRPr lang="pt-BR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Gotham HTF Light" pitchFamily="50" charset="0"/>
                </a:endParaRPr>
              </a:p>
              <a:p>
                <a:pPr marL="76200" lvl="0">
                  <a:lnSpc>
                    <a:spcPct val="150000"/>
                  </a:lnSpc>
                  <a:buClr>
                    <a:srgbClr val="ED145B"/>
                  </a:buClr>
                  <a:buSzPct val="100000"/>
                </a:pPr>
                <a:r>
                  <a:rPr lang="pt-BR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Gotham HTF Light" pitchFamily="50" charset="0"/>
                  </a:rPr>
                  <a:t>Aqui combinamos a regra </a:t>
                </a:r>
                <a14:m>
                  <m:oMath xmlns:m="http://schemas.openxmlformats.org/officeDocument/2006/math">
                    <m:r>
                      <a:rPr lang="pt-BR" sz="120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pt-BR" sz="12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sz="12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f>
                      <m:fPr>
                        <m:ctrlPr>
                          <a:rPr lang="pt-BR" sz="12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sz="12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𝑑𝑔</m:t>
                        </m:r>
                      </m:num>
                      <m:den>
                        <m:r>
                          <a:rPr lang="pt-BR" sz="12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  <m:r>
                      <a:rPr lang="pt-BR" sz="120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pt-BR" sz="120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pt-BR" sz="12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sz="12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f>
                      <m:fPr>
                        <m:ctrlPr>
                          <a:rPr lang="pt-BR" sz="12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sz="12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𝑑𝑓</m:t>
                        </m:r>
                      </m:num>
                      <m:den>
                        <m:r>
                          <a:rPr lang="pt-BR" sz="12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</m:oMath>
                </a14:m>
                <a:r>
                  <a:rPr lang="pt-BR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Gotham HTF Light" pitchFamily="50" charset="0"/>
                  </a:rPr>
                  <a:t> com a regra do logaritmo:</a:t>
                </a:r>
              </a:p>
              <a:p>
                <a:pPr marL="76200" lvl="0">
                  <a:lnSpc>
                    <a:spcPct val="150000"/>
                  </a:lnSpc>
                  <a:buClr>
                    <a:srgbClr val="ED145B"/>
                  </a:buClr>
                  <a:buSzPct val="100000"/>
                </a:pPr>
                <a:r>
                  <a:rPr lang="pt-BR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Gotham HTF Light" pitchFamily="50" charset="0"/>
                  </a:rPr>
                  <a:t>Fazemos </a:t>
                </a:r>
                <a14:m>
                  <m:oMath xmlns:m="http://schemas.openxmlformats.org/officeDocument/2006/math">
                    <m:r>
                      <a:rPr lang="pt-BR" sz="120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pt-BR" sz="12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sz="12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pt-BR" sz="120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sz="12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pt-BR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Gotham HTF Light" pitchFamily="50" charset="0"/>
                  </a:rPr>
                  <a:t> e </a:t>
                </a:r>
                <a14:m>
                  <m:oMath xmlns:m="http://schemas.openxmlformats.org/officeDocument/2006/math">
                    <m:r>
                      <a:rPr lang="pt-BR" sz="120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pt-BR" sz="12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sz="12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pt-BR" sz="120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pt-BR" sz="12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pt-BR" sz="120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r>
                          <a:rPr lang="pt-BR" sz="12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func>
                  </m:oMath>
                </a14:m>
                <a:r>
                  <a:rPr lang="pt-BR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Gotham HTF Light" pitchFamily="50" charset="0"/>
                  </a:rPr>
                  <a:t>, depois:</a:t>
                </a:r>
              </a:p>
              <a:p>
                <a:pPr marL="76200" lvl="0">
                  <a:lnSpc>
                    <a:spcPct val="150000"/>
                  </a:lnSpc>
                  <a:buClr>
                    <a:srgbClr val="ED145B"/>
                  </a:buClr>
                  <a:buSzPct val="100000"/>
                </a:pPr>
                <a:r>
                  <a:rPr lang="pt-BR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Gotham HTF Light" pitchFamily="50" charset="0"/>
                  </a:rPr>
                  <a:t> </a:t>
                </a:r>
                <a14:m>
                  <m:oMath xmlns:m="http://schemas.openxmlformats.org/officeDocument/2006/math">
                    <m:r>
                      <a:rPr lang="pt-BR" sz="12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𝑥</m:t>
                    </m:r>
                    <m:f>
                      <m:fPr>
                        <m:ctrlPr>
                          <a:rPr lang="pt-BR" sz="12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sz="12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func>
                          <m:funcPr>
                            <m:ctrlPr>
                              <a:rPr lang="pt-BR" sz="1200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pt-BR" sz="120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r>
                              <a:rPr lang="pt-BR" sz="1200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func>
                      </m:num>
                      <m:den>
                        <m:r>
                          <a:rPr lang="pt-BR" sz="12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  <m:r>
                      <a:rPr lang="pt-BR" sz="120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  <m:func>
                      <m:funcPr>
                        <m:ctrlPr>
                          <a:rPr lang="pt-BR" sz="12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pt-BR" sz="120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r>
                          <a:rPr lang="pt-BR" sz="12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func>
                    <m:f>
                      <m:fPr>
                        <m:ctrlPr>
                          <a:rPr lang="pt-BR" sz="12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sz="12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pt-BR" sz="12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num>
                      <m:den>
                        <m:r>
                          <a:rPr lang="pt-BR" sz="12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  <m:r>
                      <a:rPr lang="pt-BR" sz="12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sz="120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pt-BR" sz="120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f>
                      <m:fPr>
                        <m:ctrlPr>
                          <a:rPr lang="pt-BR" sz="12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sz="12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pt-BR" sz="12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pt-BR" sz="120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  <m:func>
                      <m:funcPr>
                        <m:ctrlPr>
                          <a:rPr lang="pt-BR" sz="12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pt-BR" sz="120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r>
                          <a:rPr lang="pt-BR" sz="12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func>
                    <m:r>
                      <a:rPr lang="pt-BR" sz="120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pt-BR" sz="12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pt-BR" sz="12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pt-BR" sz="1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  <m:r>
                      <a:rPr lang="pt-BR" sz="1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unc>
                      <m:funcPr>
                        <m:ctrlPr>
                          <a:rPr lang="pt-BR" sz="1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pt-BR" sz="1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𝒍𝒏</m:t>
                        </m:r>
                      </m:fName>
                      <m:e>
                        <m:r>
                          <a:rPr lang="pt-BR" sz="1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func>
                  </m:oMath>
                </a14:m>
                <a:endParaRPr lang="pt-B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Gotham HTF Light" pitchFamily="50" charset="0"/>
                </a:endParaRPr>
              </a:p>
            </p:txBody>
          </p:sp>
        </mc:Choice>
        <mc:Fallback xmlns="">
          <p:sp>
            <p:nvSpPr>
              <p:cNvPr id="3" name="Retângulo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618" y="2306633"/>
                <a:ext cx="5401607" cy="221201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6721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3">
                <a:extLst>
                  <a:ext uri="{FF2B5EF4-FFF2-40B4-BE49-F238E27FC236}">
                    <a16:creationId xmlns:a16="http://schemas.microsoft.com/office/drawing/2014/main" id="{DB33B55F-AC39-4216-8F32-3B81D9F28850}"/>
                  </a:ext>
                </a:extLst>
              </p:cNvPr>
              <p:cNvSpPr txBox="1"/>
              <p:nvPr/>
            </p:nvSpPr>
            <p:spPr>
              <a:xfrm>
                <a:off x="860896" y="1086919"/>
                <a:ext cx="7068080" cy="1320106"/>
              </a:xfrm>
              <a:prstGeom prst="rect">
                <a:avLst/>
              </a:prstGeom>
              <a:noFill/>
            </p:spPr>
            <p:txBody>
              <a:bodyPr wrap="square" tIns="46800" rtlCol="0">
                <a:spAutoFit/>
              </a:bodyPr>
              <a:lstStyle/>
              <a:p>
                <a:pPr marL="457200" lvl="0" indent="-381000">
                  <a:lnSpc>
                    <a:spcPct val="150000"/>
                  </a:lnSpc>
                  <a:buClr>
                    <a:srgbClr val="ED145B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pt-BR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Gotham HTF Light" pitchFamily="50" charset="0"/>
                  </a:rPr>
                  <a:t>Regra do logaritmo:</a:t>
                </a:r>
              </a:p>
              <a:p>
                <a:pPr marL="76200">
                  <a:lnSpc>
                    <a:spcPct val="150000"/>
                  </a:lnSpc>
                  <a:buSzPts val="24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ar-AE" sz="14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ar-AE" sz="14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d>
                            <m:dPr>
                              <m:ctrlPr>
                                <a:rPr lang="ar-AE" sz="14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pt-BR" sz="1400" i="1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pt-BR" sz="1400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ln</m:t>
                                  </m:r>
                                </m:fName>
                                <m:e>
                                  <m:r>
                                    <a:rPr lang="pt-BR" sz="1400" i="1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func>
                            </m:e>
                          </m:d>
                        </m:num>
                        <m:den>
                          <m:r>
                            <a:rPr lang="ar-AE" sz="14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pt-BR" sz="1400" i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14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14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sz="14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pt-BR" sz="1400" i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pt-BR" sz="1400" dirty="0">
                  <a:latin typeface="Gotham HTF Light" pitchFamily="50" charset="0"/>
                </a:endParaRPr>
              </a:p>
              <a:p>
                <a:pPr marL="457200" lvl="0" indent="-381000">
                  <a:lnSpc>
                    <a:spcPct val="150000"/>
                  </a:lnSpc>
                  <a:buClr>
                    <a:srgbClr val="ED145B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pt-BR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Gotham HTF Light" pitchFamily="50" charset="0"/>
                  </a:rPr>
                  <a:t>Exemplo:</a:t>
                </a:r>
              </a:p>
            </p:txBody>
          </p:sp>
        </mc:Choice>
        <mc:Fallback xmlns="">
          <p:sp>
            <p:nvSpPr>
              <p:cNvPr id="6" name="TextBox 3">
                <a:extLst>
                  <a:ext uri="{FF2B5EF4-FFF2-40B4-BE49-F238E27FC236}">
                    <a16:creationId xmlns:a16="http://schemas.microsoft.com/office/drawing/2014/main" id="{DB33B55F-AC39-4216-8F32-3B81D9F288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896" y="1086919"/>
                <a:ext cx="7068080" cy="1320106"/>
              </a:xfrm>
              <a:prstGeom prst="rect">
                <a:avLst/>
              </a:prstGeom>
              <a:blipFill>
                <a:blip r:embed="rId3"/>
                <a:stretch>
                  <a:fillRect b="-414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59">
            <a:extLst>
              <a:ext uri="{FF2B5EF4-FFF2-40B4-BE49-F238E27FC236}">
                <a16:creationId xmlns:a16="http://schemas.microsoft.com/office/drawing/2014/main" id="{355A03A7-AA12-4956-8F38-6740BFFFFE2A}"/>
              </a:ext>
            </a:extLst>
          </p:cNvPr>
          <p:cNvSpPr txBox="1"/>
          <p:nvPr/>
        </p:nvSpPr>
        <p:spPr>
          <a:xfrm>
            <a:off x="936052" y="555773"/>
            <a:ext cx="5314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REGRAS DE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DERIVAÇÃO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tângulo 2"/>
              <p:cNvSpPr/>
              <p:nvPr/>
            </p:nvSpPr>
            <p:spPr>
              <a:xfrm>
                <a:off x="749618" y="2306633"/>
                <a:ext cx="1513876" cy="6597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457200" lvl="0" indent="-381000">
                  <a:lnSpc>
                    <a:spcPct val="150000"/>
                  </a:lnSpc>
                  <a:buClr>
                    <a:srgbClr val="ED145B"/>
                  </a:buClr>
                  <a:buSzPct val="100000"/>
                  <a:buFont typeface="+mj-lt"/>
                  <a:buAutoNum type="alphaLcParenR"/>
                </a:pPr>
                <a:r>
                  <a:rPr lang="pt-BR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Gotham HTF Light" pitchFamily="50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pt-BR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pt-BR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pt-BR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b="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pt-BR" b="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func>
                              <m:funcPr>
                                <m:ctrlPr>
                                  <a:rPr lang="pt-BR" b="0" i="1" smtClean="0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pt-BR" b="0" i="0" smtClean="0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ln</m:t>
                                </m:r>
                              </m:fName>
                              <m:e>
                                <m:r>
                                  <a:rPr lang="pt-BR" b="0" i="1" smtClean="0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func>
                          </m:e>
                        </m:d>
                      </m:num>
                      <m:den>
                        <m:r>
                          <a:rPr lang="pt-BR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</m:oMath>
                </a14:m>
                <a:r>
                  <a:rPr lang="pt-BR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Gotham HTF Light" pitchFamily="50" charset="0"/>
                  </a:rPr>
                  <a:t>:</a:t>
                </a:r>
              </a:p>
            </p:txBody>
          </p:sp>
        </mc:Choice>
        <mc:Fallback xmlns="">
          <p:sp>
            <p:nvSpPr>
              <p:cNvPr id="3" name="Retângulo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618" y="2306633"/>
                <a:ext cx="1513876" cy="659732"/>
              </a:xfrm>
              <a:prstGeom prst="rect">
                <a:avLst/>
              </a:prstGeom>
              <a:blipFill>
                <a:blip r:embed="rId4"/>
                <a:stretch>
                  <a:fillRect r="-2419" b="-183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Imagem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3950" y="2568839"/>
            <a:ext cx="1686540" cy="1643843"/>
          </a:xfrm>
          <a:prstGeom prst="rect">
            <a:avLst/>
          </a:prstGeom>
        </p:spPr>
      </p:pic>
      <p:cxnSp>
        <p:nvCxnSpPr>
          <p:cNvPr id="8" name="Conector de Seta Reta 7"/>
          <p:cNvCxnSpPr>
            <a:stCxn id="9" idx="1"/>
          </p:cNvCxnSpPr>
          <p:nvPr/>
        </p:nvCxnSpPr>
        <p:spPr>
          <a:xfrm flipH="1">
            <a:off x="4660490" y="2307258"/>
            <a:ext cx="895964" cy="9897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aixaDeTexto 8"/>
          <p:cNvSpPr txBox="1"/>
          <p:nvPr/>
        </p:nvSpPr>
        <p:spPr>
          <a:xfrm>
            <a:off x="5556454" y="2076425"/>
            <a:ext cx="15513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/>
              <a:t>Resultado após uso das funções</a:t>
            </a:r>
          </a:p>
        </p:txBody>
      </p:sp>
    </p:spTree>
    <p:extLst>
      <p:ext uri="{BB962C8B-B14F-4D97-AF65-F5344CB8AC3E}">
        <p14:creationId xmlns:p14="http://schemas.microsoft.com/office/powerpoint/2010/main" val="4250621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3">
                <a:extLst>
                  <a:ext uri="{FF2B5EF4-FFF2-40B4-BE49-F238E27FC236}">
                    <a16:creationId xmlns:a16="http://schemas.microsoft.com/office/drawing/2014/main" id="{DB33B55F-AC39-4216-8F32-3B81D9F28850}"/>
                  </a:ext>
                </a:extLst>
              </p:cNvPr>
              <p:cNvSpPr txBox="1"/>
              <p:nvPr/>
            </p:nvSpPr>
            <p:spPr>
              <a:xfrm>
                <a:off x="860896" y="1086919"/>
                <a:ext cx="7068080" cy="1314976"/>
              </a:xfrm>
              <a:prstGeom prst="rect">
                <a:avLst/>
              </a:prstGeom>
              <a:noFill/>
            </p:spPr>
            <p:txBody>
              <a:bodyPr wrap="square" tIns="46800" rtlCol="0">
                <a:spAutoFit/>
              </a:bodyPr>
              <a:lstStyle/>
              <a:p>
                <a:pPr marL="457200" lvl="0" indent="-381000">
                  <a:lnSpc>
                    <a:spcPct val="150000"/>
                  </a:lnSpc>
                  <a:buClr>
                    <a:srgbClr val="ED145B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pt-BR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Gotham HTF Light" pitchFamily="50" charset="0"/>
                  </a:rPr>
                  <a:t>Regra da exponencial:</a:t>
                </a:r>
              </a:p>
              <a:p>
                <a:pPr marL="76200">
                  <a:lnSpc>
                    <a:spcPct val="150000"/>
                  </a:lnSpc>
                  <a:buSzPts val="24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ar-AE" sz="14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ar-AE" sz="14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pt-BR" sz="14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14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pt-BR" sz="14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num>
                        <m:den>
                          <m:r>
                            <a:rPr lang="ar-AE" sz="14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pt-BR" sz="1400" i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pt-BR" sz="14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14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pt-BR" sz="14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  <m:r>
                        <a:rPr lang="pt-BR" sz="1400" i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ar-AE" sz="14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ar-AE" sz="14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pt-BR" sz="14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num>
                        <m:den>
                          <m:r>
                            <a:rPr lang="ar-AE" sz="14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pt-BR" sz="1400" i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pt-BR" sz="14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14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pt-BR" sz="14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  <m:r>
                        <a:rPr lang="pt-BR" sz="1400" i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pt-BR" sz="1400" i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pt-BR" sz="1400" i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pt-BR" sz="14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14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pt-BR" sz="14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  <m:r>
                        <a:rPr lang="pt-BR" sz="1400" i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pt-BR" sz="1400" dirty="0">
                  <a:latin typeface="Gotham HTF Light" pitchFamily="50" charset="0"/>
                </a:endParaRPr>
              </a:p>
              <a:p>
                <a:pPr marL="457200" lvl="0" indent="-381000">
                  <a:lnSpc>
                    <a:spcPct val="150000"/>
                  </a:lnSpc>
                  <a:buClr>
                    <a:srgbClr val="ED145B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pt-BR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Gotham HTF Light" pitchFamily="50" charset="0"/>
                  </a:rPr>
                  <a:t>Exemplo:</a:t>
                </a:r>
              </a:p>
            </p:txBody>
          </p:sp>
        </mc:Choice>
        <mc:Fallback xmlns="">
          <p:sp>
            <p:nvSpPr>
              <p:cNvPr id="6" name="TextBox 3">
                <a:extLst>
                  <a:ext uri="{FF2B5EF4-FFF2-40B4-BE49-F238E27FC236}">
                    <a16:creationId xmlns:a16="http://schemas.microsoft.com/office/drawing/2014/main" id="{DB33B55F-AC39-4216-8F32-3B81D9F288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896" y="1086919"/>
                <a:ext cx="7068080" cy="1314976"/>
              </a:xfrm>
              <a:prstGeom prst="rect">
                <a:avLst/>
              </a:prstGeom>
              <a:blipFill>
                <a:blip r:embed="rId3"/>
                <a:stretch>
                  <a:fillRect b="-41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59">
            <a:extLst>
              <a:ext uri="{FF2B5EF4-FFF2-40B4-BE49-F238E27FC236}">
                <a16:creationId xmlns:a16="http://schemas.microsoft.com/office/drawing/2014/main" id="{355A03A7-AA12-4956-8F38-6740BFFFFE2A}"/>
              </a:ext>
            </a:extLst>
          </p:cNvPr>
          <p:cNvSpPr txBox="1"/>
          <p:nvPr/>
        </p:nvSpPr>
        <p:spPr>
          <a:xfrm>
            <a:off x="936052" y="555773"/>
            <a:ext cx="5314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REGRAS DE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DERIVAÇÃO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cxnSp>
        <p:nvCxnSpPr>
          <p:cNvPr id="12" name="Conector de Seta Reta 11">
            <a:extLst>
              <a:ext uri="{FF2B5EF4-FFF2-40B4-BE49-F238E27FC236}">
                <a16:creationId xmlns:a16="http://schemas.microsoft.com/office/drawing/2014/main" id="{C5C1D9C4-ED10-45F0-A87A-9B202DAEBAF7}"/>
              </a:ext>
            </a:extLst>
          </p:cNvPr>
          <p:cNvCxnSpPr>
            <a:cxnSpLocks/>
          </p:cNvCxnSpPr>
          <p:nvPr/>
        </p:nvCxnSpPr>
        <p:spPr>
          <a:xfrm>
            <a:off x="2152778" y="2938660"/>
            <a:ext cx="2091846" cy="0"/>
          </a:xfrm>
          <a:prstGeom prst="straightConnector1">
            <a:avLst/>
          </a:prstGeom>
          <a:ln>
            <a:solidFill>
              <a:srgbClr val="ED145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3">
            <a:extLst>
              <a:ext uri="{FF2B5EF4-FFF2-40B4-BE49-F238E27FC236}">
                <a16:creationId xmlns:a16="http://schemas.microsoft.com/office/drawing/2014/main" id="{0696BB0C-1579-4BD1-8728-69209072F440}"/>
              </a:ext>
            </a:extLst>
          </p:cNvPr>
          <p:cNvSpPr txBox="1"/>
          <p:nvPr/>
        </p:nvSpPr>
        <p:spPr>
          <a:xfrm>
            <a:off x="4244624" y="2718015"/>
            <a:ext cx="3684352" cy="369718"/>
          </a:xfrm>
          <a:prstGeom prst="rect">
            <a:avLst/>
          </a:prstGeom>
          <a:noFill/>
        </p:spPr>
        <p:txBody>
          <a:bodyPr wrap="square" tIns="46800" rtlCol="0">
            <a:spAutoFit/>
          </a:bodyPr>
          <a:lstStyle/>
          <a:p>
            <a:pPr marL="76200" lvl="0">
              <a:lnSpc>
                <a:spcPct val="150000"/>
              </a:lnSpc>
              <a:buClr>
                <a:srgbClr val="ED145B"/>
              </a:buClr>
              <a:buSzPct val="100000"/>
            </a:pPr>
            <a:r>
              <a:rPr lang="it-IT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Dica</a:t>
            </a:r>
            <a:r>
              <a:rPr lang="it-IT" sz="1400" dirty="0">
                <a:solidFill>
                  <a:srgbClr val="797979"/>
                </a:solidFill>
                <a:latin typeface="Gotham HTF Light" pitchFamily="50" charset="0"/>
              </a:rPr>
              <a:t>: </a:t>
            </a:r>
            <a:r>
              <a:rPr lang="it-IT" sz="1400" dirty="0">
                <a:solidFill>
                  <a:srgbClr val="ED145B"/>
                </a:solidFill>
                <a:latin typeface="Gotham HTF Light" pitchFamily="50" charset="0"/>
              </a:rPr>
              <a:t>https://www.wolframalpha.com/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tângulo 6"/>
              <p:cNvSpPr/>
              <p:nvPr/>
            </p:nvSpPr>
            <p:spPr>
              <a:xfrm>
                <a:off x="636445" y="2518497"/>
                <a:ext cx="6478697" cy="1837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457200" lvl="0" indent="-381000">
                  <a:lnSpc>
                    <a:spcPct val="150000"/>
                  </a:lnSpc>
                  <a:buClr>
                    <a:srgbClr val="ED145B"/>
                  </a:buClr>
                  <a:buSzPct val="100000"/>
                  <a:buFont typeface="+mj-lt"/>
                  <a:buAutoNum type="alphaLcParenR"/>
                </a:pPr>
                <a:r>
                  <a:rPr lang="pt-BR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Gotham HTF Light" pitchFamily="50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pt-BR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pt-BR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pt-BR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b="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pt-BR" b="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sSup>
                              <m:sSupPr>
                                <m:ctrlPr>
                                  <a:rPr lang="pt-BR" b="0" i="1" smtClean="0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pt-BR" b="0" i="1" smtClean="0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pt-BR" b="0" i="1" smtClean="0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pt-BR" b="0" i="1" smtClean="0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sup>
                            </m:sSup>
                          </m:e>
                        </m:d>
                      </m:num>
                      <m:den>
                        <m:r>
                          <a:rPr lang="pt-BR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</m:oMath>
                </a14:m>
                <a:r>
                  <a:rPr lang="pt-BR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Gotham HTF Light" pitchFamily="50" charset="0"/>
                  </a:rPr>
                  <a:t>:</a:t>
                </a:r>
              </a:p>
              <a:p>
                <a:pPr marL="76200" lvl="0">
                  <a:lnSpc>
                    <a:spcPct val="150000"/>
                  </a:lnSpc>
                  <a:buClr>
                    <a:srgbClr val="ED145B"/>
                  </a:buClr>
                  <a:buSzPct val="100000"/>
                </a:pPr>
                <a:r>
                  <a:rPr lang="pt-BR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Gotham HTF Light" pitchFamily="50" charset="0"/>
                  </a:rPr>
                  <a:t>Aqui combinamos a regra </a:t>
                </a:r>
                <a14:m>
                  <m:oMath xmlns:m="http://schemas.openxmlformats.org/officeDocument/2006/math">
                    <m:r>
                      <a:rPr lang="pt-BR" sz="120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pt-BR" sz="12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sz="12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f>
                      <m:fPr>
                        <m:ctrlPr>
                          <a:rPr lang="pt-BR" sz="12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sz="12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𝑑𝑔</m:t>
                        </m:r>
                      </m:num>
                      <m:den>
                        <m:r>
                          <a:rPr lang="pt-BR" sz="12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  <m:r>
                      <a:rPr lang="pt-BR" sz="120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pt-BR" sz="120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pt-BR" sz="12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sz="12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f>
                      <m:fPr>
                        <m:ctrlPr>
                          <a:rPr lang="pt-BR" sz="12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sz="12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𝑑𝑓</m:t>
                        </m:r>
                      </m:num>
                      <m:den>
                        <m:r>
                          <a:rPr lang="pt-BR" sz="12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</m:oMath>
                </a14:m>
                <a:r>
                  <a:rPr lang="pt-BR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Gotham HTF Light" pitchFamily="50" charset="0"/>
                  </a:rPr>
                  <a:t> com a regra da exponencial:</a:t>
                </a:r>
              </a:p>
              <a:p>
                <a:pPr marL="76200" lvl="0">
                  <a:lnSpc>
                    <a:spcPct val="150000"/>
                  </a:lnSpc>
                  <a:buClr>
                    <a:srgbClr val="ED145B"/>
                  </a:buClr>
                  <a:buSzPct val="100000"/>
                </a:pPr>
                <a:r>
                  <a:rPr lang="pt-BR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Gotham HTF Light" pitchFamily="50" charset="0"/>
                  </a:rPr>
                  <a:t>Fazemos </a:t>
                </a:r>
                <a14:m>
                  <m:oMath xmlns:m="http://schemas.openxmlformats.org/officeDocument/2006/math">
                    <m:r>
                      <a:rPr lang="pt-BR" sz="120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pt-BR" sz="12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sz="12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pt-BR" sz="120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sz="120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pt-BR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Gotham HTF Light" pitchFamily="50" charset="0"/>
                  </a:rPr>
                  <a:t> e </a:t>
                </a:r>
                <a14:m>
                  <m:oMath xmlns:m="http://schemas.openxmlformats.org/officeDocument/2006/math">
                    <m:r>
                      <a:rPr lang="pt-BR" sz="120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pt-BR" sz="12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sz="12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pt-BR" sz="120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pt-BR" sz="12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sz="12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pt-BR" sz="12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pt-BR" sz="12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p>
                    </m:sSup>
                  </m:oMath>
                </a14:m>
                <a:r>
                  <a:rPr lang="pt-BR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Gotham HTF Light" pitchFamily="50" charset="0"/>
                  </a:rPr>
                  <a:t>, depois:</a:t>
                </a:r>
              </a:p>
              <a:p>
                <a:pPr marL="76200" lvl="0">
                  <a:lnSpc>
                    <a:spcPct val="150000"/>
                  </a:lnSpc>
                  <a:buClr>
                    <a:srgbClr val="ED145B"/>
                  </a:buClr>
                  <a:buSzPct val="100000"/>
                </a:pPr>
                <a:r>
                  <a:rPr lang="pt-BR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Gotham HTF Light" pitchFamily="50" charset="0"/>
                  </a:rPr>
                  <a:t> </a:t>
                </a:r>
                <a14:m>
                  <m:oMath xmlns:m="http://schemas.openxmlformats.org/officeDocument/2006/math">
                    <m:r>
                      <a:rPr lang="pt-BR" sz="120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pt-BR" sz="120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f>
                      <m:fPr>
                        <m:ctrlPr>
                          <a:rPr lang="pt-BR" sz="12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sz="12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pt-BR" sz="1200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BR" sz="1200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pt-BR" sz="1200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pt-BR" sz="1200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p>
                        </m:sSup>
                      </m:num>
                      <m:den>
                        <m:r>
                          <a:rPr lang="pt-BR" sz="12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  <m:r>
                      <a:rPr lang="pt-BR" sz="120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pt-BR" sz="12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sz="12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pt-BR" sz="12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pt-BR" sz="12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p>
                    </m:sSup>
                    <m:r>
                      <a:rPr lang="pt-BR" sz="120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f>
                      <m:fPr>
                        <m:ctrlPr>
                          <a:rPr lang="pt-BR" sz="12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sz="12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𝑑𝑥</m:t>
                        </m:r>
                      </m:num>
                      <m:den>
                        <m:r>
                          <a:rPr lang="pt-BR" sz="12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  <m:r>
                      <a:rPr lang="pt-BR" sz="120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sz="120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pt-BR" sz="120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d>
                      <m:dPr>
                        <m:begChr m:val="["/>
                        <m:endChr m:val="]"/>
                        <m:ctrlPr>
                          <a:rPr lang="pt-BR" sz="120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pt-BR" sz="1200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BR" sz="1200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pt-BR" sz="1200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pt-BR" sz="1200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p>
                        </m:sSup>
                        <m:r>
                          <a:rPr lang="pt-BR" sz="120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f>
                          <m:fPr>
                            <m:ctrlPr>
                              <a:rPr lang="pt-BR" sz="1200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pt-BR" sz="1200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pt-BR" sz="1200" b="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pt-BR" sz="1200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num>
                          <m:den>
                            <m:r>
                              <a:rPr lang="pt-BR" sz="1200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𝑑𝑥</m:t>
                            </m:r>
                          </m:den>
                        </m:f>
                      </m:e>
                    </m:d>
                    <m:r>
                      <a:rPr lang="pt-BR" sz="120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pt-BR" sz="12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sz="12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pt-BR" sz="12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pt-BR" sz="12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p>
                    </m:sSup>
                    <m:r>
                      <a:rPr lang="pt-BR" sz="120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pt-BR" sz="120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pt-BR" sz="120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pt-BR" sz="120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pt-BR" sz="120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d>
                      <m:dPr>
                        <m:begChr m:val="["/>
                        <m:endChr m:val="]"/>
                        <m:ctrlPr>
                          <a:rPr lang="pt-BR" sz="12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pt-BR" sz="1200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BR" sz="1200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pt-BR" sz="1200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pt-BR" sz="1200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p>
                        </m:sSup>
                        <m:r>
                          <a:rPr lang="pt-BR" sz="12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pt-BR" sz="12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pt-BR" sz="120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pt-BR" sz="12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sz="12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pt-BR" sz="12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pt-BR" sz="12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p>
                    </m:sSup>
                    <m:r>
                      <a:rPr lang="pt-BR" sz="12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pt-BR" sz="12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pt-BR" sz="120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𝑥</m:t>
                    </m:r>
                    <m:sSup>
                      <m:sSupPr>
                        <m:ctrlPr>
                          <a:rPr lang="pt-BR" sz="12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sz="12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pt-BR" sz="12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pt-BR" sz="12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p>
                    </m:sSup>
                    <m:r>
                      <a:rPr lang="pt-BR" sz="120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pt-BR" sz="12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sz="12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pt-BR" sz="12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pt-BR" sz="12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p>
                    </m:sSup>
                    <m:r>
                      <a:rPr lang="pt-BR" sz="12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pt-BR" sz="1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sz="1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𝒆</m:t>
                        </m:r>
                      </m:e>
                      <m:sup>
                        <m:r>
                          <a:rPr lang="pt-BR" sz="1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  <m:r>
                          <a:rPr lang="pt-BR" sz="1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sup>
                    </m:sSup>
                    <m:d>
                      <m:dPr>
                        <m:ctrlPr>
                          <a:rPr lang="pt-BR" sz="1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sz="1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  <m:r>
                          <a:rPr lang="pt-BR" sz="1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  <m:r>
                          <a:rPr lang="pt-BR" sz="1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pt-BR" sz="1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e>
                    </m:d>
                    <m:r>
                      <a:rPr lang="pt-BR" sz="12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endParaRPr lang="pt-B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Gotham HTF Light" pitchFamily="50" charset="0"/>
                </a:endParaRPr>
              </a:p>
            </p:txBody>
          </p:sp>
        </mc:Choice>
        <mc:Fallback xmlns="">
          <p:sp>
            <p:nvSpPr>
              <p:cNvPr id="7" name="Retângulo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445" y="2518497"/>
                <a:ext cx="6478697" cy="18375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19181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3">
                <a:extLst>
                  <a:ext uri="{FF2B5EF4-FFF2-40B4-BE49-F238E27FC236}">
                    <a16:creationId xmlns:a16="http://schemas.microsoft.com/office/drawing/2014/main" id="{DB33B55F-AC39-4216-8F32-3B81D9F28850}"/>
                  </a:ext>
                </a:extLst>
              </p:cNvPr>
              <p:cNvSpPr txBox="1"/>
              <p:nvPr/>
            </p:nvSpPr>
            <p:spPr>
              <a:xfrm>
                <a:off x="860896" y="1086919"/>
                <a:ext cx="7068080" cy="1314976"/>
              </a:xfrm>
              <a:prstGeom prst="rect">
                <a:avLst/>
              </a:prstGeom>
              <a:noFill/>
            </p:spPr>
            <p:txBody>
              <a:bodyPr wrap="square" tIns="46800" rtlCol="0">
                <a:spAutoFit/>
              </a:bodyPr>
              <a:lstStyle/>
              <a:p>
                <a:pPr marL="457200" lvl="0" indent="-381000">
                  <a:lnSpc>
                    <a:spcPct val="150000"/>
                  </a:lnSpc>
                  <a:buClr>
                    <a:srgbClr val="ED145B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pt-BR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Gotham HTF Light" pitchFamily="50" charset="0"/>
                  </a:rPr>
                  <a:t>Regra da exponencial:</a:t>
                </a:r>
              </a:p>
              <a:p>
                <a:pPr marL="76200">
                  <a:lnSpc>
                    <a:spcPct val="150000"/>
                  </a:lnSpc>
                  <a:buSzPts val="24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ar-AE" sz="14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ar-AE" sz="14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pt-BR" sz="14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14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pt-BR" sz="14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num>
                        <m:den>
                          <m:r>
                            <a:rPr lang="ar-AE" sz="14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pt-BR" sz="1400" i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pt-BR" sz="14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14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pt-BR" sz="14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  <m:r>
                        <a:rPr lang="pt-BR" sz="1400" i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ar-AE" sz="14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ar-AE" sz="14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pt-BR" sz="14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num>
                        <m:den>
                          <m:r>
                            <a:rPr lang="ar-AE" sz="14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pt-BR" sz="1400" i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pt-BR" sz="14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14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pt-BR" sz="14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  <m:r>
                        <a:rPr lang="pt-BR" sz="1400" i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pt-BR" sz="1400" i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pt-BR" sz="1400" i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pt-BR" sz="14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14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pt-BR" sz="14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  <m:r>
                        <a:rPr lang="pt-BR" sz="1400" i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pt-BR" sz="1400" dirty="0">
                  <a:latin typeface="Gotham HTF Light" pitchFamily="50" charset="0"/>
                </a:endParaRPr>
              </a:p>
              <a:p>
                <a:pPr marL="457200" lvl="0" indent="-381000">
                  <a:lnSpc>
                    <a:spcPct val="150000"/>
                  </a:lnSpc>
                  <a:buClr>
                    <a:srgbClr val="ED145B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pt-BR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Gotham HTF Light" pitchFamily="50" charset="0"/>
                  </a:rPr>
                  <a:t>Exemplo:</a:t>
                </a:r>
              </a:p>
            </p:txBody>
          </p:sp>
        </mc:Choice>
        <mc:Fallback xmlns="">
          <p:sp>
            <p:nvSpPr>
              <p:cNvPr id="6" name="TextBox 3">
                <a:extLst>
                  <a:ext uri="{FF2B5EF4-FFF2-40B4-BE49-F238E27FC236}">
                    <a16:creationId xmlns:a16="http://schemas.microsoft.com/office/drawing/2014/main" id="{DB33B55F-AC39-4216-8F32-3B81D9F288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896" y="1086919"/>
                <a:ext cx="7068080" cy="1314976"/>
              </a:xfrm>
              <a:prstGeom prst="rect">
                <a:avLst/>
              </a:prstGeom>
              <a:blipFill>
                <a:blip r:embed="rId3"/>
                <a:stretch>
                  <a:fillRect b="-41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59">
            <a:extLst>
              <a:ext uri="{FF2B5EF4-FFF2-40B4-BE49-F238E27FC236}">
                <a16:creationId xmlns:a16="http://schemas.microsoft.com/office/drawing/2014/main" id="{355A03A7-AA12-4956-8F38-6740BFFFFE2A}"/>
              </a:ext>
            </a:extLst>
          </p:cNvPr>
          <p:cNvSpPr txBox="1"/>
          <p:nvPr/>
        </p:nvSpPr>
        <p:spPr>
          <a:xfrm>
            <a:off x="936052" y="555773"/>
            <a:ext cx="5314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REGRAS DE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DERIVAÇÃO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tângulo 6"/>
              <p:cNvSpPr/>
              <p:nvPr/>
            </p:nvSpPr>
            <p:spPr>
              <a:xfrm>
                <a:off x="636445" y="2518497"/>
                <a:ext cx="1503040" cy="7020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457200" lvl="0" indent="-381000">
                  <a:lnSpc>
                    <a:spcPct val="150000"/>
                  </a:lnSpc>
                  <a:buClr>
                    <a:srgbClr val="ED145B"/>
                  </a:buClr>
                  <a:buSzPct val="100000"/>
                  <a:buFont typeface="+mj-lt"/>
                  <a:buAutoNum type="alphaLcParenR"/>
                </a:pPr>
                <a:r>
                  <a:rPr lang="pt-BR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Gotham HTF Light" pitchFamily="50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pt-BR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pt-BR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pt-BR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b="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pt-BR" b="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sSup>
                              <m:sSupPr>
                                <m:ctrlPr>
                                  <a:rPr lang="pt-BR" b="0" i="1" smtClean="0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pt-BR" b="0" i="1" smtClean="0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pt-BR" b="0" i="1" smtClean="0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pt-BR" b="0" i="1" smtClean="0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sup>
                            </m:sSup>
                          </m:e>
                        </m:d>
                      </m:num>
                      <m:den>
                        <m:r>
                          <a:rPr lang="pt-BR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</m:oMath>
                </a14:m>
                <a:r>
                  <a:rPr lang="pt-BR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Gotham HTF Light" pitchFamily="50" charset="0"/>
                  </a:rPr>
                  <a:t>:</a:t>
                </a:r>
              </a:p>
            </p:txBody>
          </p:sp>
        </mc:Choice>
        <mc:Fallback xmlns="">
          <p:sp>
            <p:nvSpPr>
              <p:cNvPr id="7" name="Retângulo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445" y="2518497"/>
                <a:ext cx="1503040" cy="702052"/>
              </a:xfrm>
              <a:prstGeom prst="rect">
                <a:avLst/>
              </a:prstGeom>
              <a:blipFill>
                <a:blip r:embed="rId4"/>
                <a:stretch>
                  <a:fillRect r="-2429" b="-260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Imagem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76193" y="2737592"/>
            <a:ext cx="1733550" cy="1600200"/>
          </a:xfrm>
          <a:prstGeom prst="rect">
            <a:avLst/>
          </a:prstGeom>
        </p:spPr>
      </p:pic>
      <p:cxnSp>
        <p:nvCxnSpPr>
          <p:cNvPr id="8" name="Conector de Seta Reta 7"/>
          <p:cNvCxnSpPr>
            <a:stCxn id="9" idx="1"/>
          </p:cNvCxnSpPr>
          <p:nvPr/>
        </p:nvCxnSpPr>
        <p:spPr>
          <a:xfrm flipH="1">
            <a:off x="4209743" y="2563709"/>
            <a:ext cx="895964" cy="9897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aixaDeTexto 8"/>
          <p:cNvSpPr txBox="1"/>
          <p:nvPr/>
        </p:nvSpPr>
        <p:spPr>
          <a:xfrm>
            <a:off x="5105707" y="2332876"/>
            <a:ext cx="15513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/>
              <a:t>Resultado após uso das funções</a:t>
            </a:r>
          </a:p>
        </p:txBody>
      </p:sp>
    </p:spTree>
    <p:extLst>
      <p:ext uri="{BB962C8B-B14F-4D97-AF65-F5344CB8AC3E}">
        <p14:creationId xmlns:p14="http://schemas.microsoft.com/office/powerpoint/2010/main" val="35201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3">
                <a:extLst>
                  <a:ext uri="{FF2B5EF4-FFF2-40B4-BE49-F238E27FC236}">
                    <a16:creationId xmlns:a16="http://schemas.microsoft.com/office/drawing/2014/main" id="{DB33B55F-AC39-4216-8F32-3B81D9F28850}"/>
                  </a:ext>
                </a:extLst>
              </p:cNvPr>
              <p:cNvSpPr txBox="1"/>
              <p:nvPr/>
            </p:nvSpPr>
            <p:spPr>
              <a:xfrm>
                <a:off x="860896" y="1086919"/>
                <a:ext cx="7068080" cy="3401380"/>
              </a:xfrm>
              <a:prstGeom prst="rect">
                <a:avLst/>
              </a:prstGeom>
              <a:noFill/>
            </p:spPr>
            <p:txBody>
              <a:bodyPr wrap="square" tIns="46800" rtlCol="0">
                <a:spAutoFit/>
              </a:bodyPr>
              <a:lstStyle/>
              <a:p>
                <a:pPr marL="457200" lvl="0" indent="-381000">
                  <a:lnSpc>
                    <a:spcPct val="150000"/>
                  </a:lnSpc>
                  <a:buClr>
                    <a:srgbClr val="ED145B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pt-BR" sz="1400" b="1" dirty="0">
                    <a:solidFill>
                      <a:srgbClr val="797979"/>
                    </a:solidFill>
                    <a:latin typeface="Gotham HTF Light" pitchFamily="50" charset="0"/>
                  </a:rPr>
                  <a:t>Lucro:</a:t>
                </a:r>
              </a:p>
              <a:p>
                <a:pPr marL="76200" lvl="0" algn="ctr">
                  <a:lnSpc>
                    <a:spcPct val="150000"/>
                  </a:lnSpc>
                  <a:buClr>
                    <a:srgbClr val="ED145B"/>
                  </a:buClr>
                  <a:buSzPct val="100000"/>
                </a:pPr>
                <a:r>
                  <a:rPr lang="pt-BR" sz="1400" dirty="0">
                    <a:solidFill>
                      <a:srgbClr val="797979"/>
                    </a:solidFill>
                    <a:latin typeface="Gotham HTF Light" pitchFamily="50" charset="0"/>
                  </a:rPr>
                  <a:t>𝐿𝑢𝑐𝑟𝑜=−2𝑝²+50,4𝑝−10</a:t>
                </a:r>
              </a:p>
              <a:p>
                <a:pPr marL="457200" lvl="0" indent="-381000">
                  <a:lnSpc>
                    <a:spcPct val="150000"/>
                  </a:lnSpc>
                  <a:buClr>
                    <a:srgbClr val="ED145B"/>
                  </a:buClr>
                  <a:buSzPct val="100000"/>
                  <a:buFont typeface="Arial" panose="020B0604020202020204" pitchFamily="34" charset="0"/>
                  <a:buChar char="•"/>
                </a:pPr>
                <a:endParaRPr lang="pt-BR" sz="1400" b="1" dirty="0">
                  <a:solidFill>
                    <a:srgbClr val="797979"/>
                  </a:solidFill>
                  <a:latin typeface="Gotham HTF Light" pitchFamily="50" charset="0"/>
                </a:endParaRPr>
              </a:p>
              <a:p>
                <a:pPr marL="457200" lvl="0" indent="-381000">
                  <a:lnSpc>
                    <a:spcPct val="150000"/>
                  </a:lnSpc>
                  <a:buClr>
                    <a:srgbClr val="ED145B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pt-BR" sz="1400" b="1" dirty="0">
                    <a:solidFill>
                      <a:srgbClr val="797979"/>
                    </a:solidFill>
                    <a:latin typeface="Gotham HTF Light" pitchFamily="50" charset="0"/>
                  </a:rPr>
                  <a:t>A derivada do Lucro para obter o melhor preço seria o seguinte:</a:t>
                </a:r>
              </a:p>
              <a:p>
                <a:pPr marL="76200">
                  <a:lnSpc>
                    <a:spcPct val="115000"/>
                  </a:lnSpc>
                  <a:buSzPts val="24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sz="1400" i="1" smtClean="0">
                              <a:solidFill>
                                <a:srgbClr val="797979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1400" b="0" i="1" smtClean="0">
                              <a:solidFill>
                                <a:srgbClr val="797979"/>
                              </a:solidFill>
                              <a:latin typeface="Cambria Math" panose="02040503050406030204" pitchFamily="18" charset="0"/>
                            </a:rPr>
                            <m:t>𝑑𝐿𝑢𝑐𝑟𝑜</m:t>
                          </m:r>
                        </m:num>
                        <m:den>
                          <m:r>
                            <a:rPr lang="pt-BR" sz="1400" b="0" i="1" smtClean="0">
                              <a:solidFill>
                                <a:srgbClr val="797979"/>
                              </a:solidFill>
                              <a:latin typeface="Cambria Math" panose="02040503050406030204" pitchFamily="18" charset="0"/>
                            </a:rPr>
                            <m:t>𝑑𝑃𝑟𝑒</m:t>
                          </m:r>
                          <m:r>
                            <a:rPr lang="pt-BR" sz="1400" b="0" i="1" smtClean="0">
                              <a:solidFill>
                                <a:srgbClr val="797979"/>
                              </a:solidFill>
                              <a:latin typeface="Cambria Math" panose="02040503050406030204" pitchFamily="18" charset="0"/>
                            </a:rPr>
                            <m:t>ç</m:t>
                          </m:r>
                          <m:r>
                            <a:rPr lang="pt-BR" sz="1400" b="0" i="1" smtClean="0">
                              <a:solidFill>
                                <a:srgbClr val="797979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den>
                      </m:f>
                      <m:r>
                        <a:rPr lang="pt-BR" sz="1400" b="0" i="1" smtClean="0">
                          <a:solidFill>
                            <a:srgbClr val="797979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1400" b="0" i="1" smtClean="0">
                          <a:solidFill>
                            <a:srgbClr val="797979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pt-BR" sz="1400" dirty="0">
                  <a:solidFill>
                    <a:srgbClr val="797979"/>
                  </a:solidFill>
                  <a:latin typeface="Gotham HTF Light" pitchFamily="50" charset="0"/>
                </a:endParaRPr>
              </a:p>
              <a:p>
                <a:pPr marL="76200">
                  <a:lnSpc>
                    <a:spcPct val="115000"/>
                  </a:lnSpc>
                  <a:buSzPts val="24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sz="1400" i="1">
                              <a:solidFill>
                                <a:srgbClr val="797979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1400" b="0" i="1" smtClean="0">
                              <a:solidFill>
                                <a:srgbClr val="797979"/>
                              </a:solidFill>
                              <a:latin typeface="Cambria Math" panose="02040503050406030204" pitchFamily="18" charset="0"/>
                            </a:rPr>
                            <m:t>𝑑𝐿𝑢𝑐𝑟𝑜</m:t>
                          </m:r>
                        </m:num>
                        <m:den>
                          <m:r>
                            <a:rPr lang="pt-BR" sz="1400" b="0" i="1" smtClean="0">
                              <a:solidFill>
                                <a:srgbClr val="797979"/>
                              </a:solidFill>
                              <a:latin typeface="Cambria Math" panose="02040503050406030204" pitchFamily="18" charset="0"/>
                            </a:rPr>
                            <m:t>𝑑𝑝</m:t>
                          </m:r>
                        </m:den>
                      </m:f>
                      <m:r>
                        <a:rPr lang="pt-BR" sz="1400" b="0" i="1" smtClean="0">
                          <a:solidFill>
                            <a:srgbClr val="797979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1400" i="1">
                              <a:solidFill>
                                <a:srgbClr val="797979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1400" b="0" i="1" smtClean="0">
                              <a:solidFill>
                                <a:srgbClr val="797979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pt-BR" sz="1400" b="0" i="1" smtClean="0">
                              <a:solidFill>
                                <a:srgbClr val="797979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pt-BR" sz="1400" i="1">
                                  <a:solidFill>
                                    <a:srgbClr val="79797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1400" b="0" i="1" smtClean="0">
                                  <a:solidFill>
                                    <a:srgbClr val="797979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pt-BR" sz="1400" b="0" i="1" smtClean="0">
                                  <a:solidFill>
                                    <a:srgbClr val="797979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pt-BR" sz="1400" i="1">
                                      <a:solidFill>
                                        <a:srgbClr val="797979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sz="1400" b="0" i="1" smtClean="0">
                                      <a:solidFill>
                                        <a:srgbClr val="797979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p>
                                  <m:r>
                                    <a:rPr lang="pt-BR" sz="1400" b="0" i="1" smtClean="0">
                                      <a:solidFill>
                                        <a:srgbClr val="797979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pt-BR" sz="1400" b="0" i="1" smtClean="0">
                                  <a:solidFill>
                                    <a:srgbClr val="797979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pt-BR" sz="1400" b="0" i="1" smtClean="0">
                                  <a:solidFill>
                                    <a:srgbClr val="797979"/>
                                  </a:solidFill>
                                  <a:latin typeface="Cambria Math" panose="02040503050406030204" pitchFamily="18" charset="0"/>
                                </a:rPr>
                                <m:t>50</m:t>
                              </m:r>
                              <m:r>
                                <a:rPr lang="pt-BR" sz="1400" b="0" i="1" smtClean="0">
                                  <a:solidFill>
                                    <a:srgbClr val="797979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pt-BR" sz="1400" b="0" i="1" smtClean="0">
                                  <a:solidFill>
                                    <a:srgbClr val="797979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pt-BR" sz="1400" b="0" i="1" smtClean="0">
                                  <a:solidFill>
                                    <a:srgbClr val="797979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pt-BR" sz="1400" b="0" i="1" smtClean="0">
                                  <a:solidFill>
                                    <a:srgbClr val="797979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pt-BR" sz="1400" b="0" i="1" smtClean="0">
                                  <a:solidFill>
                                    <a:srgbClr val="797979"/>
                                  </a:solidFill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</m:d>
                        </m:num>
                        <m:den>
                          <m:r>
                            <a:rPr lang="pt-BR" sz="1400" b="0" i="1" smtClean="0">
                              <a:solidFill>
                                <a:srgbClr val="797979"/>
                              </a:solidFill>
                              <a:latin typeface="Cambria Math" panose="02040503050406030204" pitchFamily="18" charset="0"/>
                            </a:rPr>
                            <m:t>𝑑𝑝</m:t>
                          </m:r>
                        </m:den>
                      </m:f>
                      <m:r>
                        <a:rPr lang="pt-BR" sz="1400" b="0" i="1" smtClean="0">
                          <a:solidFill>
                            <a:srgbClr val="797979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1400" b="0" i="1" smtClean="0">
                          <a:solidFill>
                            <a:srgbClr val="797979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pt-BR" sz="1400" dirty="0">
                  <a:solidFill>
                    <a:srgbClr val="797979"/>
                  </a:solidFill>
                  <a:latin typeface="Gotham HTF Light" pitchFamily="50" charset="0"/>
                </a:endParaRPr>
              </a:p>
              <a:p>
                <a:pPr marL="76200">
                  <a:lnSpc>
                    <a:spcPct val="115000"/>
                  </a:lnSpc>
                  <a:buSzPts val="24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400" b="0" i="1" smtClean="0">
                          <a:solidFill>
                            <a:srgbClr val="797979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pt-BR" sz="1400" b="0" i="1" smtClean="0">
                          <a:solidFill>
                            <a:srgbClr val="797979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pt-BR" sz="1400" b="0" i="1" smtClean="0">
                          <a:solidFill>
                            <a:srgbClr val="797979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pt-BR" sz="1400" b="0" i="1" smtClean="0">
                          <a:solidFill>
                            <a:srgbClr val="797979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sSup>
                        <m:sSupPr>
                          <m:ctrlPr>
                            <a:rPr lang="pt-BR" sz="1400" i="1">
                              <a:solidFill>
                                <a:srgbClr val="79797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1400" b="0" i="1" smtClean="0">
                              <a:solidFill>
                                <a:srgbClr val="797979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pt-BR" sz="1400" b="0" i="1" smtClean="0">
                              <a:solidFill>
                                <a:srgbClr val="797979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pt-BR" sz="1400" b="0" i="1" smtClean="0">
                              <a:solidFill>
                                <a:srgbClr val="797979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pt-BR" sz="1400" b="0" i="1" smtClean="0">
                              <a:solidFill>
                                <a:srgbClr val="797979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pt-BR" sz="1400" b="0" i="1" smtClean="0">
                          <a:solidFill>
                            <a:srgbClr val="797979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sz="1400" b="0" i="1" smtClean="0">
                          <a:solidFill>
                            <a:srgbClr val="797979"/>
                          </a:solidFill>
                          <a:latin typeface="Cambria Math" panose="02040503050406030204" pitchFamily="18" charset="0"/>
                        </a:rPr>
                        <m:t>50</m:t>
                      </m:r>
                      <m:r>
                        <a:rPr lang="pt-BR" sz="1400" b="0" i="1" smtClean="0">
                          <a:solidFill>
                            <a:srgbClr val="797979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pt-BR" sz="1400" b="0" i="1" smtClean="0">
                          <a:solidFill>
                            <a:srgbClr val="797979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  <m:sSup>
                        <m:sSupPr>
                          <m:ctrlPr>
                            <a:rPr lang="pt-BR" sz="1400" i="1">
                              <a:solidFill>
                                <a:srgbClr val="79797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1400" b="0" i="1" smtClean="0">
                              <a:solidFill>
                                <a:srgbClr val="797979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pt-BR" sz="1400" b="0" i="1" smtClean="0">
                              <a:solidFill>
                                <a:srgbClr val="797979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pt-BR" sz="1400" b="0" i="1" smtClean="0">
                              <a:solidFill>
                                <a:srgbClr val="797979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pt-BR" sz="1400" b="0" i="1" smtClean="0">
                              <a:solidFill>
                                <a:srgbClr val="797979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pt-BR" sz="1400" b="0" i="1" smtClean="0">
                          <a:solidFill>
                            <a:srgbClr val="797979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pt-BR" sz="1400" b="0" i="1" smtClean="0">
                          <a:solidFill>
                            <a:srgbClr val="797979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pt-BR" sz="1400" b="0" i="1" smtClean="0">
                          <a:solidFill>
                            <a:srgbClr val="797979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1400" b="0" i="1" smtClean="0">
                          <a:solidFill>
                            <a:srgbClr val="797979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pt-BR" sz="1400" dirty="0">
                  <a:solidFill>
                    <a:srgbClr val="797979"/>
                  </a:solidFill>
                  <a:latin typeface="Gotham HTF Light" pitchFamily="50" charset="0"/>
                </a:endParaRPr>
              </a:p>
              <a:p>
                <a:pPr marL="76200">
                  <a:lnSpc>
                    <a:spcPct val="115000"/>
                  </a:lnSpc>
                  <a:buSzPts val="24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400" b="0" i="1" smtClean="0">
                          <a:solidFill>
                            <a:srgbClr val="797979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pt-BR" sz="1400" b="0" i="1" smtClean="0">
                          <a:solidFill>
                            <a:srgbClr val="797979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pt-BR" sz="1400" b="0" i="1" smtClean="0">
                          <a:solidFill>
                            <a:srgbClr val="797979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pt-BR" sz="1400" b="0" i="1" smtClean="0">
                          <a:solidFill>
                            <a:srgbClr val="797979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sz="1400" b="0" i="1" smtClean="0">
                          <a:solidFill>
                            <a:srgbClr val="797979"/>
                          </a:solidFill>
                          <a:latin typeface="Cambria Math" panose="02040503050406030204" pitchFamily="18" charset="0"/>
                        </a:rPr>
                        <m:t>50</m:t>
                      </m:r>
                      <m:r>
                        <a:rPr lang="pt-BR" sz="1400" b="0" i="1" smtClean="0">
                          <a:solidFill>
                            <a:srgbClr val="797979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pt-BR" sz="1400" b="0" i="1" smtClean="0">
                          <a:solidFill>
                            <a:srgbClr val="797979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pt-BR" sz="1400" b="0" i="1" smtClean="0">
                          <a:solidFill>
                            <a:srgbClr val="797979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1400" b="0" i="1" smtClean="0">
                          <a:solidFill>
                            <a:srgbClr val="797979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pt-BR" sz="1400" dirty="0">
                  <a:solidFill>
                    <a:srgbClr val="797979"/>
                  </a:solidFill>
                  <a:latin typeface="Gotham HTF Light" pitchFamily="50" charset="0"/>
                </a:endParaRPr>
              </a:p>
              <a:p>
                <a:pPr marL="76200">
                  <a:lnSpc>
                    <a:spcPct val="115000"/>
                  </a:lnSpc>
                  <a:buSzPts val="24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400" b="0" i="1">
                          <a:solidFill>
                            <a:srgbClr val="797979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pt-BR" sz="1400" b="0" i="1">
                          <a:solidFill>
                            <a:srgbClr val="797979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1400" i="1">
                              <a:solidFill>
                                <a:srgbClr val="797979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1400" b="0" i="1">
                              <a:solidFill>
                                <a:srgbClr val="797979"/>
                              </a:solidFill>
                              <a:latin typeface="Cambria Math" panose="02040503050406030204" pitchFamily="18" charset="0"/>
                            </a:rPr>
                            <m:t>50</m:t>
                          </m:r>
                          <m:r>
                            <a:rPr lang="pt-BR" sz="1400" b="0" i="1">
                              <a:solidFill>
                                <a:srgbClr val="797979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1400" b="0" i="1">
                              <a:solidFill>
                                <a:srgbClr val="797979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pt-BR" sz="1400" b="0" i="1">
                              <a:solidFill>
                                <a:srgbClr val="797979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pt-BR" sz="1400" b="0" i="1">
                          <a:solidFill>
                            <a:srgbClr val="797979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1400" b="0" i="1">
                          <a:solidFill>
                            <a:srgbClr val="797979"/>
                          </a:solidFill>
                          <a:latin typeface="Cambria Math" panose="02040503050406030204" pitchFamily="18" charset="0"/>
                        </a:rPr>
                        <m:t>12</m:t>
                      </m:r>
                      <m:r>
                        <a:rPr lang="pt-BR" sz="1400" b="0" i="1">
                          <a:solidFill>
                            <a:srgbClr val="797979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pt-BR" sz="1400" b="0" i="1">
                          <a:solidFill>
                            <a:srgbClr val="797979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pt-BR" sz="1400" dirty="0">
                  <a:solidFill>
                    <a:srgbClr val="797979"/>
                  </a:solidFill>
                  <a:latin typeface="Gotham HTF Light" pitchFamily="50" charset="0"/>
                </a:endParaRPr>
              </a:p>
            </p:txBody>
          </p:sp>
        </mc:Choice>
        <mc:Fallback xmlns="">
          <p:sp>
            <p:nvSpPr>
              <p:cNvPr id="6" name="TextBox 3">
                <a:extLst>
                  <a:ext uri="{FF2B5EF4-FFF2-40B4-BE49-F238E27FC236}">
                    <a16:creationId xmlns:a16="http://schemas.microsoft.com/office/drawing/2014/main" id="{DB33B55F-AC39-4216-8F32-3B81D9F288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896" y="1086919"/>
                <a:ext cx="7068080" cy="340138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aixaDeTexto 6">
            <a:extLst>
              <a:ext uri="{FF2B5EF4-FFF2-40B4-BE49-F238E27FC236}">
                <a16:creationId xmlns:a16="http://schemas.microsoft.com/office/drawing/2014/main" id="{A334F14B-9874-4696-9BC4-A77D34E42972}"/>
              </a:ext>
            </a:extLst>
          </p:cNvPr>
          <p:cNvSpPr txBox="1"/>
          <p:nvPr/>
        </p:nvSpPr>
        <p:spPr>
          <a:xfrm>
            <a:off x="6175461" y="3306769"/>
            <a:ext cx="15405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Este é o preço que trará maior lucro</a:t>
            </a:r>
          </a:p>
        </p:txBody>
      </p:sp>
      <p:cxnSp>
        <p:nvCxnSpPr>
          <p:cNvPr id="15" name="Conector de Seta Reta 14">
            <a:extLst>
              <a:ext uri="{FF2B5EF4-FFF2-40B4-BE49-F238E27FC236}">
                <a16:creationId xmlns:a16="http://schemas.microsoft.com/office/drawing/2014/main" id="{4FB7571A-110F-4F56-8C1D-3638EF7F5FCB}"/>
              </a:ext>
            </a:extLst>
          </p:cNvPr>
          <p:cNvCxnSpPr>
            <a:cxnSpLocks/>
          </p:cNvCxnSpPr>
          <p:nvPr/>
        </p:nvCxnSpPr>
        <p:spPr>
          <a:xfrm flipH="1">
            <a:off x="5077706" y="3560559"/>
            <a:ext cx="1097756" cy="595784"/>
          </a:xfrm>
          <a:prstGeom prst="straightConnector1">
            <a:avLst/>
          </a:prstGeom>
          <a:ln>
            <a:solidFill>
              <a:srgbClr val="ED145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59">
            <a:extLst>
              <a:ext uri="{FF2B5EF4-FFF2-40B4-BE49-F238E27FC236}">
                <a16:creationId xmlns:a16="http://schemas.microsoft.com/office/drawing/2014/main" id="{1379CFB8-1EB4-4246-913F-7BC2038BA00A}"/>
              </a:ext>
            </a:extLst>
          </p:cNvPr>
          <p:cNvSpPr txBox="1"/>
          <p:nvPr/>
        </p:nvSpPr>
        <p:spPr>
          <a:xfrm>
            <a:off x="936052" y="555773"/>
            <a:ext cx="5314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OBTER A DERIVADA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DO LUCRO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</p:spTree>
    <p:extLst>
      <p:ext uri="{BB962C8B-B14F-4D97-AF65-F5344CB8AC3E}">
        <p14:creationId xmlns:p14="http://schemas.microsoft.com/office/powerpoint/2010/main" val="191055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3">
            <a:extLst>
              <a:ext uri="{FF2B5EF4-FFF2-40B4-BE49-F238E27FC236}">
                <a16:creationId xmlns:a16="http://schemas.microsoft.com/office/drawing/2014/main" id="{DB33B55F-AC39-4216-8F32-3B81D9F28850}"/>
              </a:ext>
            </a:extLst>
          </p:cNvPr>
          <p:cNvSpPr txBox="1"/>
          <p:nvPr/>
        </p:nvSpPr>
        <p:spPr>
          <a:xfrm>
            <a:off x="860896" y="1086919"/>
            <a:ext cx="7068080" cy="2355581"/>
          </a:xfrm>
          <a:prstGeom prst="rect">
            <a:avLst/>
          </a:prstGeom>
          <a:noFill/>
        </p:spPr>
        <p:txBody>
          <a:bodyPr wrap="square" tIns="46800" rtlCol="0">
            <a:spAutoFit/>
          </a:bodyPr>
          <a:lstStyle/>
          <a:p>
            <a:pPr marL="457200" lvl="0" indent="-381000">
              <a:lnSpc>
                <a:spcPct val="150000"/>
              </a:lnSpc>
              <a:buClr>
                <a:srgbClr val="ED145B"/>
              </a:buClr>
              <a:buSzPct val="100000"/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Resolvendo com Python:</a:t>
            </a:r>
          </a:p>
          <a:p>
            <a:pPr marL="457200" lvl="0" indent="-381000">
              <a:lnSpc>
                <a:spcPct val="150000"/>
              </a:lnSpc>
              <a:buClr>
                <a:srgbClr val="ED145B"/>
              </a:buClr>
              <a:buSzPct val="100000"/>
              <a:buFont typeface="Arial" panose="020B0604020202020204" pitchFamily="34" charset="0"/>
              <a:buChar char="•"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457200" indent="-381000">
              <a:lnSpc>
                <a:spcPct val="150000"/>
              </a:lnSpc>
              <a:buClr>
                <a:srgbClr val="ED145B"/>
              </a:buClr>
              <a:buSzPct val="100000"/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797979"/>
                </a:solidFill>
                <a:latin typeface="Gotham HTF Light" pitchFamily="50" charset="0"/>
              </a:rPr>
              <a:t>𝐿𝑢𝑐𝑟𝑜=−2𝑝²+50,4𝑝−10</a:t>
            </a:r>
          </a:p>
          <a:p>
            <a:pPr marL="457200" lvl="0" indent="-381000">
              <a:lnSpc>
                <a:spcPct val="150000"/>
              </a:lnSpc>
              <a:buClr>
                <a:srgbClr val="ED145B"/>
              </a:buClr>
              <a:buSzPct val="100000"/>
              <a:buFont typeface="Arial" panose="020B0604020202020204" pitchFamily="34" charset="0"/>
              <a:buChar char="•"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457200" lvl="0" indent="-381000">
              <a:lnSpc>
                <a:spcPct val="150000"/>
              </a:lnSpc>
              <a:buClr>
                <a:srgbClr val="ED145B"/>
              </a:buClr>
              <a:buSzPct val="100000"/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Definir a variável:</a:t>
            </a:r>
          </a:p>
          <a:p>
            <a:pPr marL="457200" lvl="0" indent="-381000">
              <a:lnSpc>
                <a:spcPct val="150000"/>
              </a:lnSpc>
              <a:buClr>
                <a:srgbClr val="ED145B"/>
              </a:buClr>
              <a:buSzPct val="100000"/>
              <a:buFont typeface="Arial" panose="020B0604020202020204" pitchFamily="34" charset="0"/>
              <a:buChar char="•"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457200" lvl="0" indent="-381000">
              <a:lnSpc>
                <a:spcPct val="150000"/>
              </a:lnSpc>
              <a:buClr>
                <a:srgbClr val="ED145B"/>
              </a:buClr>
              <a:buSzPct val="100000"/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Extrair a derivada:</a:t>
            </a:r>
          </a:p>
        </p:txBody>
      </p:sp>
      <p:sp>
        <p:nvSpPr>
          <p:cNvPr id="4" name="TextBox 59">
            <a:extLst>
              <a:ext uri="{FF2B5EF4-FFF2-40B4-BE49-F238E27FC236}">
                <a16:creationId xmlns:a16="http://schemas.microsoft.com/office/drawing/2014/main" id="{355A03A7-AA12-4956-8F38-6740BFFFFE2A}"/>
              </a:ext>
            </a:extLst>
          </p:cNvPr>
          <p:cNvSpPr txBox="1"/>
          <p:nvPr/>
        </p:nvSpPr>
        <p:spPr>
          <a:xfrm>
            <a:off x="936052" y="555773"/>
            <a:ext cx="5314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APLICAÇÃO DAS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REGRAS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8057" y="2498852"/>
            <a:ext cx="1476375" cy="209550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6951" y="3156385"/>
            <a:ext cx="2714625" cy="74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234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3">
                <a:extLst>
                  <a:ext uri="{FF2B5EF4-FFF2-40B4-BE49-F238E27FC236}">
                    <a16:creationId xmlns:a16="http://schemas.microsoft.com/office/drawing/2014/main" id="{DB33B55F-AC39-4216-8F32-3B81D9F28850}"/>
                  </a:ext>
                </a:extLst>
              </p:cNvPr>
              <p:cNvSpPr txBox="1"/>
              <p:nvPr/>
            </p:nvSpPr>
            <p:spPr>
              <a:xfrm>
                <a:off x="860896" y="1086919"/>
                <a:ext cx="7068080" cy="4341446"/>
              </a:xfrm>
              <a:prstGeom prst="rect">
                <a:avLst/>
              </a:prstGeom>
              <a:noFill/>
            </p:spPr>
            <p:txBody>
              <a:bodyPr wrap="square" tIns="46800" rtlCol="0">
                <a:spAutoFit/>
              </a:bodyPr>
              <a:lstStyle/>
              <a:p>
                <a:pPr marL="457200" lvl="0" indent="-381000">
                  <a:lnSpc>
                    <a:spcPct val="150000"/>
                  </a:lnSpc>
                  <a:buClr>
                    <a:srgbClr val="ED145B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pt-BR" sz="13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Gotham HTF Light" pitchFamily="50" charset="0"/>
                  </a:rPr>
                  <a:t>Alguns limites para avaliar:</a:t>
                </a:r>
              </a:p>
              <a:p>
                <a:pPr marL="457200" lvl="0" indent="-381000">
                  <a:lnSpc>
                    <a:spcPct val="150000"/>
                  </a:lnSpc>
                  <a:buClr>
                    <a:srgbClr val="ED145B"/>
                  </a:buClr>
                  <a:buSzPct val="100000"/>
                  <a:buFont typeface="Arial" panose="020B0604020202020204" pitchFamily="34" charset="0"/>
                  <a:buChar char="•"/>
                </a:pPr>
                <a:endParaRPr lang="pt-BR" sz="1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Gotham HTF Light" pitchFamily="50" charset="0"/>
                </a:endParaRPr>
              </a:p>
              <a:p>
                <a:pPr marL="457200" lvl="0" indent="-381000">
                  <a:lnSpc>
                    <a:spcPct val="150000"/>
                  </a:lnSpc>
                  <a:buClr>
                    <a:srgbClr val="ED145B"/>
                  </a:buClr>
                  <a:buSzPct val="100000"/>
                  <a:buFont typeface="+mj-lt"/>
                  <a:buAutoNum type="alphaLcParenR"/>
                </a:pPr>
                <a:r>
                  <a:rPr lang="pt-BR" sz="13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Gotham HTF Light" pitchFamily="50" charset="0"/>
                  </a:rPr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pt-BR" sz="1300" i="1">
                            <a:solidFill>
                              <a:srgbClr val="79797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pt-BR" sz="1300" i="1">
                                <a:solidFill>
                                  <a:srgbClr val="797979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pt-BR" sz="1300">
                                <a:solidFill>
                                  <a:srgbClr val="797979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pt-BR" sz="1300" i="1">
                                <a:solidFill>
                                  <a:srgbClr val="797979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pt-BR" sz="1300" i="1">
                                <a:solidFill>
                                  <a:srgbClr val="797979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→</m:t>
                            </m:r>
                            <m:r>
                              <a:rPr lang="pt-BR" sz="1300" b="0" i="1" smtClean="0">
                                <a:solidFill>
                                  <a:srgbClr val="797979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pt-BR" sz="1300" i="1">
                                <a:solidFill>
                                  <a:srgbClr val="797979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1300" i="1">
                                <a:solidFill>
                                  <a:srgbClr val="797979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pt-BR" sz="1300" i="1">
                                <a:solidFill>
                                  <a:srgbClr val="797979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pt-BR" sz="1300" i="1">
                            <a:solidFill>
                              <a:srgbClr val="79797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pt-BR" sz="1300" i="1">
                                <a:solidFill>
                                  <a:srgbClr val="797979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1300" i="1">
                                <a:solidFill>
                                  <a:srgbClr val="797979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pt-BR" sz="1300" i="1">
                                <a:solidFill>
                                  <a:srgbClr val="797979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pt-BR" sz="1300" i="1">
                            <a:solidFill>
                              <a:srgbClr val="79797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pt-BR" sz="1300" i="1">
                            <a:solidFill>
                              <a:srgbClr val="79797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func>
                  </m:oMath>
                </a14:m>
                <a:endParaRPr lang="pt-BR" sz="1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Gotham HTF Light" pitchFamily="50" charset="0"/>
                </a:endParaRPr>
              </a:p>
              <a:p>
                <a:pPr marL="457200" lvl="0" indent="-381000">
                  <a:lnSpc>
                    <a:spcPct val="150000"/>
                  </a:lnSpc>
                  <a:buClr>
                    <a:srgbClr val="ED145B"/>
                  </a:buClr>
                  <a:buSzPct val="100000"/>
                  <a:buFont typeface="+mj-lt"/>
                  <a:buAutoNum type="alphaLcParenR"/>
                </a:pPr>
                <a:r>
                  <a:rPr lang="pt-BR" sz="13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Gotham HTF Light" pitchFamily="50" charset="0"/>
                  </a:rPr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pt-BR" sz="1300" i="1">
                            <a:solidFill>
                              <a:srgbClr val="79797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pt-BR" sz="1300" i="1">
                                <a:solidFill>
                                  <a:srgbClr val="797979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pt-BR" sz="1300">
                                <a:solidFill>
                                  <a:srgbClr val="797979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pt-BR" sz="1300" i="1">
                                <a:solidFill>
                                  <a:srgbClr val="797979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pt-BR" sz="1300" i="1">
                                <a:solidFill>
                                  <a:srgbClr val="797979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→−</m:t>
                            </m:r>
                            <m:r>
                              <a:rPr lang="pt-BR" sz="1300" i="1">
                                <a:solidFill>
                                  <a:srgbClr val="797979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∞</m:t>
                            </m:r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pt-BR" sz="1300" i="1">
                                <a:solidFill>
                                  <a:srgbClr val="797979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pt-BR" sz="1300" i="1">
                                <a:solidFill>
                                  <a:srgbClr val="797979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pt-BR" sz="1300" i="1">
                                <a:solidFill>
                                  <a:srgbClr val="797979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pt-BR" sz="1300" i="1">
                                <a:solidFill>
                                  <a:srgbClr val="797979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pt-BR" sz="1300" i="1">
                                    <a:solidFill>
                                      <a:srgbClr val="797979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pt-BR" sz="1300" i="1">
                                    <a:solidFill>
                                      <a:srgbClr val="797979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pt-BR" sz="1300" i="1">
                                    <a:solidFill>
                                      <a:srgbClr val="797979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pt-BR" sz="1300" i="1">
                                    <a:solidFill>
                                      <a:srgbClr val="797979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sup>
                            </m:sSup>
                          </m:den>
                        </m:f>
                      </m:e>
                    </m:func>
                  </m:oMath>
                </a14:m>
                <a:endParaRPr lang="pt-BR" sz="1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Gotham HTF Light" pitchFamily="50" charset="0"/>
                </a:endParaRPr>
              </a:p>
              <a:p>
                <a:pPr marL="457200" lvl="0" indent="-381000">
                  <a:lnSpc>
                    <a:spcPct val="150000"/>
                  </a:lnSpc>
                  <a:buClr>
                    <a:srgbClr val="ED145B"/>
                  </a:buClr>
                  <a:buSzPct val="100000"/>
                  <a:buFont typeface="Arial" panose="020B0604020202020204" pitchFamily="34" charset="0"/>
                  <a:buChar char="•"/>
                </a:pPr>
                <a:endParaRPr lang="pt-BR" sz="1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Gotham HTF Light" pitchFamily="50" charset="0"/>
                </a:endParaRPr>
              </a:p>
              <a:p>
                <a:pPr marL="457200" lvl="0" indent="-381000">
                  <a:lnSpc>
                    <a:spcPct val="150000"/>
                  </a:lnSpc>
                  <a:buClr>
                    <a:srgbClr val="ED145B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pt-BR" sz="13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Gotham HTF Light" pitchFamily="50" charset="0"/>
                  </a:rPr>
                  <a:t>Algumas derivadas para resolver:</a:t>
                </a:r>
              </a:p>
              <a:p>
                <a:pPr marL="457200" lvl="0" indent="-381000">
                  <a:lnSpc>
                    <a:spcPct val="150000"/>
                  </a:lnSpc>
                  <a:buClr>
                    <a:srgbClr val="ED145B"/>
                  </a:buClr>
                  <a:buSzPct val="100000"/>
                  <a:buFont typeface="Arial" panose="020B0604020202020204" pitchFamily="34" charset="0"/>
                  <a:buChar char="•"/>
                </a:pPr>
                <a:endParaRPr lang="pt-BR" sz="1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Gotham HTF Light" pitchFamily="50" charset="0"/>
                </a:endParaRPr>
              </a:p>
              <a:p>
                <a:pPr marL="457200" lvl="0" indent="-381000">
                  <a:lnSpc>
                    <a:spcPct val="150000"/>
                  </a:lnSpc>
                  <a:buClr>
                    <a:srgbClr val="ED145B"/>
                  </a:buClr>
                  <a:buSzPct val="100000"/>
                  <a:buFont typeface="+mj-lt"/>
                  <a:buAutoNum type="alphaLcParenR"/>
                </a:pPr>
                <a:r>
                  <a:rPr lang="pt-BR" sz="13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Gotham HTF Light" pitchFamily="50" charset="0"/>
                  </a:rPr>
                  <a:t> 𝑓(𝑥)=</a:t>
                </a:r>
                <a:r>
                  <a:rPr lang="pt-BR" sz="13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sz="130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sz="13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pt-BR" sz="13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sup>
                    </m:sSup>
                  </m:oMath>
                </a14:m>
                <a:endParaRPr lang="pt-BR" sz="1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Gotham HTF Light" pitchFamily="50" charset="0"/>
                </a:endParaRPr>
              </a:p>
              <a:p>
                <a:pPr marL="457200" indent="-381000">
                  <a:lnSpc>
                    <a:spcPct val="150000"/>
                  </a:lnSpc>
                  <a:buClr>
                    <a:srgbClr val="ED145B"/>
                  </a:buClr>
                  <a:buSzPct val="100000"/>
                  <a:buFont typeface="+mj-lt"/>
                  <a:buAutoNum type="alphaLcParenR"/>
                </a:pPr>
                <a:r>
                  <a:rPr lang="pt-BR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Gotham HTF Light" pitchFamily="50" charset="0"/>
                  </a:rPr>
                  <a:t>𝑓(𝑝)=(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sz="12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sz="120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  <m:r>
                          <m:rPr>
                            <m:sty m:val="p"/>
                          </m:rPr>
                          <a:rPr lang="pt-BR" sz="120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p</m:t>
                        </m:r>
                      </m:e>
                      <m:sup>
                        <m:r>
                          <a:rPr lang="pt-BR" sz="120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  <m:r>
                      <a:rPr lang="pt-BR" sz="12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pt-BR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Gotham HTF Light" pitchFamily="50" charset="0"/>
                  </a:rPr>
                  <a:t>− 2𝑝)∙(</a:t>
                </a:r>
                <a14:m>
                  <m:oMath xmlns:m="http://schemas.openxmlformats.org/officeDocument/2006/math">
                    <m:r>
                      <a:rPr lang="pt-BR" sz="12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</m:t>
                    </m:r>
                    <m:sSup>
                      <m:sSupPr>
                        <m:ctrlPr>
                          <a:rPr lang="pt-BR" sz="12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pt-BR" sz="120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</m:t>
                        </m:r>
                      </m:e>
                      <m:sup>
                        <m:r>
                          <a:rPr lang="pt-BR" sz="120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pt-BR" sz="12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pt-BR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Gotham HTF Light" pitchFamily="50" charset="0"/>
                  </a:rPr>
                  <a:t>+2𝑝)</a:t>
                </a:r>
              </a:p>
              <a:p>
                <a:pPr marL="457200" lvl="0" indent="-381000">
                  <a:lnSpc>
                    <a:spcPct val="150000"/>
                  </a:lnSpc>
                  <a:buClr>
                    <a:srgbClr val="ED145B"/>
                  </a:buClr>
                  <a:buSzPct val="100000"/>
                  <a:buFont typeface="+mj-lt"/>
                  <a:buAutoNum type="alphaLcParenR"/>
                </a:pPr>
                <a:r>
                  <a:rPr lang="pt-BR" sz="13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Gotham HTF Light" pitchFamily="50" charset="0"/>
                  </a:rPr>
                  <a:t> 𝑓(𝑥)=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pt-BR" sz="1300" i="1">
                            <a:solidFill>
                              <a:srgbClr val="79797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sz="1300" i="1">
                            <a:solidFill>
                              <a:srgbClr val="79797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pt-BR" sz="1300" i="1">
                            <a:solidFill>
                              <a:srgbClr val="79797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pt-BR" sz="1300" i="1">
                            <a:solidFill>
                              <a:srgbClr val="79797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pt-BR" sz="1300" i="1">
                                <a:solidFill>
                                  <a:srgbClr val="797979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BR" sz="1300" i="1">
                                <a:solidFill>
                                  <a:srgbClr val="797979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pt-BR" sz="1300" i="1">
                                <a:solidFill>
                                  <a:srgbClr val="797979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pt-BR" sz="1300" i="1">
                                <a:solidFill>
                                  <a:srgbClr val="797979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p>
                        </m:sSup>
                      </m:den>
                    </m:f>
                  </m:oMath>
                </a14:m>
                <a:endParaRPr lang="pt-BR" sz="1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Gotham HTF Light" pitchFamily="50" charset="0"/>
                </a:endParaRPr>
              </a:p>
              <a:p>
                <a:pPr marL="457200" lvl="0" indent="-381000">
                  <a:lnSpc>
                    <a:spcPct val="150000"/>
                  </a:lnSpc>
                  <a:buClr>
                    <a:srgbClr val="ED145B"/>
                  </a:buClr>
                  <a:buSzPct val="100000"/>
                  <a:buFont typeface="Arial" panose="020B0604020202020204" pitchFamily="34" charset="0"/>
                  <a:buChar char="•"/>
                </a:pPr>
                <a:endParaRPr lang="pt-BR" sz="1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Gotham HTF Light" pitchFamily="50" charset="0"/>
                </a:endParaRPr>
              </a:p>
              <a:p>
                <a:pPr marL="457200" lvl="0" indent="-381000">
                  <a:lnSpc>
                    <a:spcPct val="150000"/>
                  </a:lnSpc>
                  <a:buClr>
                    <a:srgbClr val="ED145B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pt-BR" sz="13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Gotham HTF Light" pitchFamily="50" charset="0"/>
                  </a:rPr>
                  <a:t>Assistir ao vídeo para um resumo geral de cálculo (com desenhos):</a:t>
                </a:r>
              </a:p>
              <a:p>
                <a:pPr marL="457200" lvl="0" indent="-381000">
                  <a:lnSpc>
                    <a:spcPct val="150000"/>
                  </a:lnSpc>
                  <a:buClr>
                    <a:srgbClr val="ED145B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pt-BR" sz="1300" dirty="0">
                    <a:solidFill>
                      <a:srgbClr val="ED145B"/>
                    </a:solidFill>
                    <a:latin typeface="Gotham HTF Light" pitchFamily="50" charset="0"/>
                  </a:rPr>
                  <a:t>https://www.youtube.com/watch?v=4fqVT-DfpGg</a:t>
                </a:r>
              </a:p>
            </p:txBody>
          </p:sp>
        </mc:Choice>
        <mc:Fallback xmlns="">
          <p:sp>
            <p:nvSpPr>
              <p:cNvPr id="6" name="TextBox 3">
                <a:extLst>
                  <a:ext uri="{FF2B5EF4-FFF2-40B4-BE49-F238E27FC236}">
                    <a16:creationId xmlns:a16="http://schemas.microsoft.com/office/drawing/2014/main" id="{DB33B55F-AC39-4216-8F32-3B81D9F288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896" y="1086919"/>
                <a:ext cx="7068080" cy="434144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59">
            <a:extLst>
              <a:ext uri="{FF2B5EF4-FFF2-40B4-BE49-F238E27FC236}">
                <a16:creationId xmlns:a16="http://schemas.microsoft.com/office/drawing/2014/main" id="{1379CFB8-1EB4-4246-913F-7BC2038BA00A}"/>
              </a:ext>
            </a:extLst>
          </p:cNvPr>
          <p:cNvSpPr txBox="1"/>
          <p:nvPr/>
        </p:nvSpPr>
        <p:spPr>
          <a:xfrm>
            <a:off x="936052" y="555773"/>
            <a:ext cx="5314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EXERCÍCIOS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</p:spTree>
    <p:extLst>
      <p:ext uri="{BB962C8B-B14F-4D97-AF65-F5344CB8AC3E}">
        <p14:creationId xmlns:p14="http://schemas.microsoft.com/office/powerpoint/2010/main" val="1472939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9">
            <a:extLst>
              <a:ext uri="{FF2B5EF4-FFF2-40B4-BE49-F238E27FC236}">
                <a16:creationId xmlns:a16="http://schemas.microsoft.com/office/drawing/2014/main" id="{B6A9C566-9A4B-4F81-BBBD-588C4B0E2753}"/>
              </a:ext>
            </a:extLst>
          </p:cNvPr>
          <p:cNvSpPr txBox="1"/>
          <p:nvPr/>
        </p:nvSpPr>
        <p:spPr>
          <a:xfrm>
            <a:off x="936052" y="555773"/>
            <a:ext cx="5314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ONDE ESTUDAR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MAIS!!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sp>
        <p:nvSpPr>
          <p:cNvPr id="6" name="Shape 413">
            <a:extLst>
              <a:ext uri="{FF2B5EF4-FFF2-40B4-BE49-F238E27FC236}">
                <a16:creationId xmlns:a16="http://schemas.microsoft.com/office/drawing/2014/main" id="{13D40D6C-DD9F-46C7-A4CF-4AC9A9059D00}"/>
              </a:ext>
            </a:extLst>
          </p:cNvPr>
          <p:cNvSpPr/>
          <p:nvPr/>
        </p:nvSpPr>
        <p:spPr>
          <a:xfrm>
            <a:off x="936051" y="1089676"/>
            <a:ext cx="7205867" cy="2914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0800" lvl="0">
              <a:lnSpc>
                <a:spcPct val="150000"/>
              </a:lnSpc>
              <a:buClr>
                <a:srgbClr val="ED145B"/>
              </a:buClr>
              <a:buSzPct val="100000"/>
            </a:pP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Vídeos</a:t>
            </a:r>
          </a:p>
          <a:p>
            <a:pPr marL="393700" lvl="0" indent="-342900">
              <a:lnSpc>
                <a:spcPct val="150000"/>
              </a:lnSpc>
              <a:buClr>
                <a:srgbClr val="ED145B"/>
              </a:buClr>
              <a:buSzPct val="100000"/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Regra da potência: </a:t>
            </a:r>
            <a:r>
              <a:rPr lang="pt-BR" sz="1000" dirty="0">
                <a:solidFill>
                  <a:srgbClr val="ED145B"/>
                </a:solidFill>
                <a:latin typeface="Gotham HTF Light" pitchFamily="50" charset="0"/>
              </a:rPr>
              <a:t>https://www.khanacademy.org/math/ap-calculus-ab/ab-differentiation-1-new/ab-2-5/v/power-rule</a:t>
            </a:r>
          </a:p>
          <a:p>
            <a:pPr marL="50800" lvl="0">
              <a:lnSpc>
                <a:spcPct val="150000"/>
              </a:lnSpc>
              <a:buClr>
                <a:srgbClr val="ED145B"/>
              </a:buClr>
              <a:buSzPct val="100000"/>
            </a:pPr>
            <a:endParaRPr lang="pt-BR" sz="1000" dirty="0">
              <a:solidFill>
                <a:srgbClr val="ED145B"/>
              </a:solidFill>
              <a:latin typeface="Gotham HTF Light" pitchFamily="50" charset="0"/>
            </a:endParaRPr>
          </a:p>
          <a:p>
            <a:pPr marL="393700" lvl="0" indent="-342900">
              <a:lnSpc>
                <a:spcPct val="150000"/>
              </a:lnSpc>
              <a:buClr>
                <a:srgbClr val="ED145B"/>
              </a:buClr>
              <a:buSzPct val="100000"/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Regra do produto: </a:t>
            </a:r>
            <a:r>
              <a:rPr lang="pt-BR" sz="1000" dirty="0">
                <a:solidFill>
                  <a:srgbClr val="ED145B"/>
                </a:solidFill>
                <a:latin typeface="Gotham HTF Light" pitchFamily="50" charset="0"/>
              </a:rPr>
              <a:t>https://www.khanacademy.org/math/ap-calculus-ab/ab-differentiation-1-new/ab-2-8/v/applying-the-product-rule-for-derivatives</a:t>
            </a:r>
          </a:p>
          <a:p>
            <a:pPr marL="50800" lvl="0">
              <a:lnSpc>
                <a:spcPct val="150000"/>
              </a:lnSpc>
              <a:buClr>
                <a:srgbClr val="ED145B"/>
              </a:buClr>
              <a:buSzPct val="100000"/>
            </a:pPr>
            <a:endParaRPr lang="pt-BR" sz="1000" dirty="0">
              <a:solidFill>
                <a:srgbClr val="ED145B"/>
              </a:solidFill>
              <a:latin typeface="Gotham HTF Light" pitchFamily="50" charset="0"/>
            </a:endParaRPr>
          </a:p>
          <a:p>
            <a:pPr marL="393700" lvl="0" indent="-342900">
              <a:lnSpc>
                <a:spcPct val="150000"/>
              </a:lnSpc>
              <a:buClr>
                <a:srgbClr val="ED145B"/>
              </a:buClr>
              <a:buSzPct val="100000"/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Regra do quociente: </a:t>
            </a:r>
            <a:r>
              <a:rPr lang="pt-BR" sz="1000" dirty="0">
                <a:solidFill>
                  <a:srgbClr val="ED145B"/>
                </a:solidFill>
                <a:latin typeface="Gotham HTF Light" pitchFamily="50" charset="0"/>
              </a:rPr>
              <a:t>https://www.khanacademy.org/math/ap-calculus-ab/ab-differentiation-1-new/ab-2-9/v/quotient-rule</a:t>
            </a: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3046806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9">
            <a:extLst>
              <a:ext uri="{FF2B5EF4-FFF2-40B4-BE49-F238E27FC236}">
                <a16:creationId xmlns:a16="http://schemas.microsoft.com/office/drawing/2014/main" id="{B6A9C566-9A4B-4F81-BBBD-588C4B0E2753}"/>
              </a:ext>
            </a:extLst>
          </p:cNvPr>
          <p:cNvSpPr txBox="1"/>
          <p:nvPr/>
        </p:nvSpPr>
        <p:spPr>
          <a:xfrm>
            <a:off x="936052" y="555773"/>
            <a:ext cx="5314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ONDE ESTUDAR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MAIS!!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sp>
        <p:nvSpPr>
          <p:cNvPr id="4" name="Shape 413">
            <a:extLst>
              <a:ext uri="{FF2B5EF4-FFF2-40B4-BE49-F238E27FC236}">
                <a16:creationId xmlns:a16="http://schemas.microsoft.com/office/drawing/2014/main" id="{BF5BB000-C29F-4B75-9976-116DD944B956}"/>
              </a:ext>
            </a:extLst>
          </p:cNvPr>
          <p:cNvSpPr/>
          <p:nvPr/>
        </p:nvSpPr>
        <p:spPr>
          <a:xfrm>
            <a:off x="936052" y="1094832"/>
            <a:ext cx="7205867" cy="2876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0800" lvl="0">
              <a:lnSpc>
                <a:spcPct val="150000"/>
              </a:lnSpc>
              <a:buClr>
                <a:srgbClr val="ED145B"/>
              </a:buClr>
              <a:buSzPct val="100000"/>
            </a:pP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Vídeos</a:t>
            </a:r>
          </a:p>
          <a:p>
            <a:pPr marL="393700" lvl="0" indent="-342900">
              <a:lnSpc>
                <a:spcPct val="150000"/>
              </a:lnSpc>
              <a:buClr>
                <a:srgbClr val="ED145B"/>
              </a:buClr>
              <a:buSzPct val="100000"/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Limites: </a:t>
            </a:r>
            <a:r>
              <a:rPr lang="pt-BR" sz="1000" dirty="0">
                <a:solidFill>
                  <a:srgbClr val="ED145B"/>
                </a:solidFill>
                <a:latin typeface="Gotham HTF Light" pitchFamily="50" charset="0"/>
              </a:rPr>
              <a:t>https://pt.khanacademy.org/math/ap-calculus-ab/ab-limits-new/ab-1-2/v/introduction-to-limits-hd</a:t>
            </a:r>
          </a:p>
          <a:p>
            <a:pPr marL="50800" lvl="0">
              <a:lnSpc>
                <a:spcPct val="150000"/>
              </a:lnSpc>
              <a:buClr>
                <a:srgbClr val="ED145B"/>
              </a:buClr>
              <a:buSzPct val="100000"/>
            </a:pPr>
            <a:endParaRPr lang="pt-BR" sz="10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393700" lvl="0" indent="-342900">
              <a:lnSpc>
                <a:spcPct val="150000"/>
              </a:lnSpc>
              <a:buClr>
                <a:srgbClr val="ED145B"/>
              </a:buClr>
              <a:buSzPct val="100000"/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Derivadas (somente ideia): </a:t>
            </a:r>
            <a:r>
              <a:rPr lang="pt-BR" sz="1000" dirty="0">
                <a:solidFill>
                  <a:srgbClr val="ED145B"/>
                </a:solidFill>
                <a:latin typeface="Gotham HTF Light" pitchFamily="50" charset="0"/>
              </a:rPr>
              <a:t>https://pt.khanacademy.org/math/differential-calculus/dc-diff-intro/dc-diff-calc-intro/v/newton-leibniz-and-usain-bolt</a:t>
            </a:r>
          </a:p>
          <a:p>
            <a:pPr marL="50800" lvl="0">
              <a:lnSpc>
                <a:spcPct val="150000"/>
              </a:lnSpc>
              <a:buClr>
                <a:srgbClr val="ED145B"/>
              </a:buClr>
              <a:buSzPct val="100000"/>
            </a:pPr>
            <a:endParaRPr lang="pt-BR" sz="10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393700" lvl="0" indent="-342900">
              <a:lnSpc>
                <a:spcPct val="150000"/>
              </a:lnSpc>
              <a:buClr>
                <a:srgbClr val="ED145B"/>
              </a:buClr>
              <a:buSzPct val="100000"/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Derivadas (definição formal): </a:t>
            </a:r>
            <a:r>
              <a:rPr lang="pt-BR" sz="1000" dirty="0">
                <a:solidFill>
                  <a:srgbClr val="ED145B"/>
                </a:solidFill>
                <a:latin typeface="Gotham HTF Light" pitchFamily="50" charset="0"/>
              </a:rPr>
              <a:t>https://pt.khanacademy.org/math/ap-calculus-ab/ab-differentiation-1-new/ab-2-2/v/calculus-derivatives-1-new-hd-version</a:t>
            </a:r>
            <a:endParaRPr lang="pt-BR" sz="2000" dirty="0"/>
          </a:p>
          <a:p>
            <a:pPr marL="457200" marR="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●"/>
            </a:pPr>
            <a:endParaRPr lang="pt-BR" sz="2000" dirty="0"/>
          </a:p>
          <a:p>
            <a:pPr marL="457200" marR="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●"/>
            </a:pPr>
            <a:endParaRPr lang="pt-BR" sz="2000" dirty="0"/>
          </a:p>
          <a:p>
            <a:pPr marL="457200" marR="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●"/>
            </a:pPr>
            <a:endParaRPr lang="pt-BR" sz="2000" dirty="0"/>
          </a:p>
          <a:p>
            <a:pPr marL="457200" marR="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●"/>
            </a:pPr>
            <a:endParaRPr lang="pt-BR" sz="2000" dirty="0"/>
          </a:p>
          <a:p>
            <a:pPr marL="457200" marR="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●"/>
            </a:pPr>
            <a:endParaRPr lang="pt-BR" sz="2000" dirty="0"/>
          </a:p>
          <a:p>
            <a:pPr marL="457200" marR="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●"/>
            </a:pPr>
            <a:endParaRPr lang="pt-BR" sz="2000" b="0" i="0" u="none" strike="noStrike" cap="none" dirty="0">
              <a:solidFill>
                <a:srgbClr val="000000"/>
              </a:solidFill>
              <a:sym typeface="Arial"/>
            </a:endParaRPr>
          </a:p>
          <a:p>
            <a:pPr marL="457200" marR="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●"/>
            </a:pPr>
            <a:endParaRPr lang="pt-BR" sz="2000" dirty="0"/>
          </a:p>
          <a:p>
            <a:pPr marL="457200" marR="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●"/>
            </a:pPr>
            <a:endParaRPr lang="pt-BR" sz="2000" b="0" i="0" u="none" strike="noStrike" cap="none" dirty="0">
              <a:solidFill>
                <a:srgbClr val="000000"/>
              </a:solidFill>
              <a:sym typeface="Arial"/>
            </a:endParaRPr>
          </a:p>
          <a:p>
            <a:pPr marL="457200" marR="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●"/>
            </a:pPr>
            <a:endParaRPr lang="pt-BR" sz="2000" dirty="0"/>
          </a:p>
          <a:p>
            <a:pPr marL="457200" marR="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●"/>
            </a:pPr>
            <a:endParaRPr lang="pt-BR" sz="2000" b="0" i="0" u="none" strike="noStrike" cap="none" dirty="0">
              <a:solidFill>
                <a:srgbClr val="000000"/>
              </a:solidFill>
              <a:sym typeface="Arial"/>
            </a:endParaRPr>
          </a:p>
          <a:p>
            <a:pPr marL="457200" marR="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●"/>
            </a:pPr>
            <a:endParaRPr lang="pt-BR" sz="2000" dirty="0"/>
          </a:p>
          <a:p>
            <a:pPr marL="457200" marR="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●"/>
            </a:pPr>
            <a:endParaRPr lang="pt-BR" sz="2000" b="0" i="0" u="none" strike="noStrike" cap="none" dirty="0">
              <a:solidFill>
                <a:srgbClr val="000000"/>
              </a:solidFill>
              <a:sym typeface="Arial"/>
            </a:endParaRPr>
          </a:p>
          <a:p>
            <a:pPr marL="457200" marR="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●"/>
            </a:pPr>
            <a:endParaRPr lang="pt-BR" sz="2000" dirty="0"/>
          </a:p>
          <a:p>
            <a:pPr marL="457200" marR="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●"/>
            </a:pPr>
            <a:endParaRPr lang="pt-BR" sz="2800" dirty="0"/>
          </a:p>
          <a:p>
            <a:pPr marL="457200" marR="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●"/>
            </a:pPr>
            <a:endParaRPr lang="pt-BR" sz="2800" dirty="0"/>
          </a:p>
          <a:p>
            <a:pPr marL="457200" marR="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●"/>
            </a:pPr>
            <a:endParaRPr lang="pt-BR" sz="2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371600" marR="0" lvl="2" indent="-292100" algn="l" rtl="0">
              <a:lnSpc>
                <a:spcPct val="80000"/>
              </a:lnSpc>
              <a:spcBef>
                <a:spcPts val="52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84625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9">
            <a:extLst>
              <a:ext uri="{FF2B5EF4-FFF2-40B4-BE49-F238E27FC236}">
                <a16:creationId xmlns:a16="http://schemas.microsoft.com/office/drawing/2014/main" id="{B6A9C566-9A4B-4F81-BBBD-588C4B0E2753}"/>
              </a:ext>
            </a:extLst>
          </p:cNvPr>
          <p:cNvSpPr txBox="1"/>
          <p:nvPr/>
        </p:nvSpPr>
        <p:spPr>
          <a:xfrm>
            <a:off x="936052" y="555773"/>
            <a:ext cx="5314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ONDE ESTUDAR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MAIS!!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sp>
        <p:nvSpPr>
          <p:cNvPr id="7" name="Shape 413">
            <a:extLst>
              <a:ext uri="{FF2B5EF4-FFF2-40B4-BE49-F238E27FC236}">
                <a16:creationId xmlns:a16="http://schemas.microsoft.com/office/drawing/2014/main" id="{34D7DBF3-D2B5-42F7-AEA3-1638FE941B9A}"/>
              </a:ext>
            </a:extLst>
          </p:cNvPr>
          <p:cNvSpPr/>
          <p:nvPr/>
        </p:nvSpPr>
        <p:spPr>
          <a:xfrm>
            <a:off x="936052" y="1077194"/>
            <a:ext cx="1558954" cy="434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937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D145B"/>
              </a:buClr>
              <a:buSzPct val="100000"/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Leitura</a:t>
            </a:r>
            <a:endParaRPr lang="pt-BR" sz="2000" dirty="0"/>
          </a:p>
          <a:p>
            <a:pPr marL="457200" marR="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●"/>
            </a:pPr>
            <a:endParaRPr lang="pt-BR" sz="2000" dirty="0"/>
          </a:p>
          <a:p>
            <a:pPr marL="457200" marR="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●"/>
            </a:pPr>
            <a:endParaRPr lang="pt-BR" sz="2000" dirty="0"/>
          </a:p>
          <a:p>
            <a:pPr marL="457200" marR="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●"/>
            </a:pPr>
            <a:endParaRPr lang="pt-BR" sz="2000" dirty="0"/>
          </a:p>
          <a:p>
            <a:pPr marL="457200" marR="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●"/>
            </a:pPr>
            <a:endParaRPr lang="pt-BR" sz="2000" b="0" i="0" u="none" strike="noStrike" cap="none" dirty="0">
              <a:solidFill>
                <a:srgbClr val="000000"/>
              </a:solidFill>
              <a:sym typeface="Arial"/>
            </a:endParaRPr>
          </a:p>
          <a:p>
            <a:pPr marL="457200" marR="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●"/>
            </a:pPr>
            <a:endParaRPr lang="pt-BR" sz="2000" dirty="0"/>
          </a:p>
          <a:p>
            <a:pPr marL="457200" marR="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●"/>
            </a:pPr>
            <a:endParaRPr lang="pt-BR" sz="2000" b="0" i="0" u="none" strike="noStrike" cap="none" dirty="0">
              <a:solidFill>
                <a:srgbClr val="000000"/>
              </a:solidFill>
              <a:sym typeface="Arial"/>
            </a:endParaRPr>
          </a:p>
          <a:p>
            <a:pPr marL="457200" marR="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●"/>
            </a:pPr>
            <a:endParaRPr lang="pt-BR" sz="2000" dirty="0"/>
          </a:p>
          <a:p>
            <a:pPr marL="457200" marR="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●"/>
            </a:pPr>
            <a:endParaRPr lang="pt-BR" sz="2000" b="0" i="0" u="none" strike="noStrike" cap="none" dirty="0">
              <a:solidFill>
                <a:srgbClr val="000000"/>
              </a:solidFill>
              <a:sym typeface="Arial"/>
            </a:endParaRPr>
          </a:p>
          <a:p>
            <a:pPr marL="457200" marR="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●"/>
            </a:pPr>
            <a:endParaRPr lang="pt-BR" sz="2000" dirty="0"/>
          </a:p>
          <a:p>
            <a:pPr marL="457200" marR="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●"/>
            </a:pPr>
            <a:endParaRPr lang="pt-BR" sz="2000" b="0" i="0" u="none" strike="noStrike" cap="none" dirty="0">
              <a:solidFill>
                <a:srgbClr val="000000"/>
              </a:solidFill>
              <a:sym typeface="Arial"/>
            </a:endParaRPr>
          </a:p>
          <a:p>
            <a:pPr marL="457200" marR="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●"/>
            </a:pPr>
            <a:endParaRPr lang="pt-BR" sz="2000" dirty="0"/>
          </a:p>
          <a:p>
            <a:pPr marL="457200" marR="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●"/>
            </a:pPr>
            <a:endParaRPr lang="pt-BR" sz="2800" dirty="0"/>
          </a:p>
          <a:p>
            <a:pPr marL="457200" marR="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●"/>
            </a:pPr>
            <a:endParaRPr lang="pt-BR" sz="2800" dirty="0"/>
          </a:p>
          <a:p>
            <a:pPr marL="457200" marR="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●"/>
            </a:pPr>
            <a:endParaRPr lang="pt-BR" sz="2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371600" marR="0" lvl="2" indent="-292100" algn="l" rtl="0">
              <a:lnSpc>
                <a:spcPct val="80000"/>
              </a:lnSpc>
              <a:spcBef>
                <a:spcPts val="52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E17A53B7-F11E-468F-9525-A151C293A5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0400" y="1541103"/>
            <a:ext cx="1643200" cy="2066055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C084DB53-726C-48A6-BA45-700A57998B72}"/>
              </a:ext>
            </a:extLst>
          </p:cNvPr>
          <p:cNvSpPr txBox="1"/>
          <p:nvPr/>
        </p:nvSpPr>
        <p:spPr>
          <a:xfrm>
            <a:off x="2572143" y="3636136"/>
            <a:ext cx="399971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>
                <a:solidFill>
                  <a:srgbClr val="ED145B"/>
                </a:solidFill>
                <a:latin typeface="Gotham HTF Light" pitchFamily="50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https://archive.org/details/CalculusForDummies_201709</a:t>
            </a:r>
            <a:endParaRPr lang="pt-BR" sz="1000" dirty="0">
              <a:solidFill>
                <a:srgbClr val="ED145B"/>
              </a:solidFill>
              <a:latin typeface="Gotham HTF Light" pitchFamily="50" charset="0"/>
            </a:endParaRPr>
          </a:p>
        </p:txBody>
      </p:sp>
      <p:sp>
        <p:nvSpPr>
          <p:cNvPr id="2" name="CaixaDeTexto 1"/>
          <p:cNvSpPr txBox="1"/>
          <p:nvPr/>
        </p:nvSpPr>
        <p:spPr>
          <a:xfrm>
            <a:off x="228740" y="3911335"/>
            <a:ext cx="90073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/>
              <a:t>Tutoriais </a:t>
            </a:r>
            <a:r>
              <a:rPr lang="pt-BR" sz="1400" dirty="0" err="1"/>
              <a:t>sympy</a:t>
            </a:r>
            <a:r>
              <a:rPr lang="pt-BR" sz="1400" dirty="0"/>
              <a:t>: </a:t>
            </a:r>
          </a:p>
          <a:p>
            <a:r>
              <a:rPr lang="pt-BR" sz="1400" dirty="0"/>
              <a:t>- https://towardsdatascience.com/simplify-calculus-for-machine-learning-with-sympy-8a84e57b30bb</a:t>
            </a:r>
          </a:p>
        </p:txBody>
      </p:sp>
    </p:spTree>
    <p:extLst>
      <p:ext uri="{BB962C8B-B14F-4D97-AF65-F5344CB8AC3E}">
        <p14:creationId xmlns:p14="http://schemas.microsoft.com/office/powerpoint/2010/main" val="1515452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áfico 8">
            <a:extLst>
              <a:ext uri="{FF2B5EF4-FFF2-40B4-BE49-F238E27FC236}">
                <a16:creationId xmlns:a16="http://schemas.microsoft.com/office/drawing/2014/main" id="{32A49873-DC93-4CBD-8AFD-CA0F3F13CD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5943" y="211486"/>
            <a:ext cx="8732115" cy="4725291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149767" y="1573953"/>
            <a:ext cx="6844466" cy="2000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  <a:spcAft>
                <a:spcPts val="1200"/>
              </a:spcAft>
            </a:pP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Gotham HTF Book"/>
              </a:rPr>
              <a:t>"Capacitar o aluno no entendimento de conceitos básicos de estatística e análise de dados.“</a:t>
            </a:r>
          </a:p>
          <a:p>
            <a:pPr algn="ctr">
              <a:lnSpc>
                <a:spcPct val="130000"/>
              </a:lnSpc>
              <a:spcAft>
                <a:spcPts val="1200"/>
              </a:spcAft>
            </a:pP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Gotham HTF Book"/>
              </a:rPr>
              <a:t>"Preparar os alunos para entender e desempenhar conceitos futuros relacionados à Análise Exploratória de Dados e </a:t>
            </a:r>
            <a:r>
              <a:rPr lang="pt-BR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Gotham HTF Book"/>
              </a:rPr>
              <a:t>Machine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Gotham HTF Book"/>
              </a:rPr>
              <a:t> Learning."</a:t>
            </a:r>
          </a:p>
        </p:txBody>
      </p:sp>
    </p:spTree>
    <p:extLst>
      <p:ext uri="{BB962C8B-B14F-4D97-AF65-F5344CB8AC3E}">
        <p14:creationId xmlns:p14="http://schemas.microsoft.com/office/powerpoint/2010/main" val="3005362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4018" y="3565559"/>
            <a:ext cx="815963" cy="219495"/>
          </a:xfrm>
          <a:prstGeom prst="rect">
            <a:avLst/>
          </a:prstGeom>
        </p:spPr>
      </p:pic>
      <p:sp>
        <p:nvSpPr>
          <p:cNvPr id="26" name="TextBox 25"/>
          <p:cNvSpPr txBox="1">
            <a:spLocks noChangeArrowheads="1"/>
          </p:cNvSpPr>
          <p:nvPr/>
        </p:nvSpPr>
        <p:spPr bwMode="auto">
          <a:xfrm>
            <a:off x="2228646" y="3996024"/>
            <a:ext cx="4686710" cy="5536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Copyright </a:t>
            </a:r>
            <a:r>
              <a:rPr lang="de-DE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© </a:t>
            </a:r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2018 | Professor Alcides C. Araújo</a:t>
            </a:r>
          </a:p>
          <a:p>
            <a:pPr algn="ctr" eaLnBrk="1" hangingPunct="1">
              <a:lnSpc>
                <a:spcPct val="150000"/>
              </a:lnSpc>
            </a:pPr>
            <a:r>
              <a:rPr lang="en-US" sz="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Todos</a:t>
            </a:r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 </a:t>
            </a:r>
            <a:r>
              <a:rPr lang="en-US" sz="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os</a:t>
            </a:r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 </a:t>
            </a:r>
            <a:r>
              <a:rPr lang="en-US" sz="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direitos</a:t>
            </a:r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 </a:t>
            </a:r>
            <a:r>
              <a:rPr lang="en-US" sz="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reservados</a:t>
            </a:r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. </a:t>
            </a:r>
            <a:r>
              <a:rPr lang="en-US" sz="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Reprodução</a:t>
            </a:r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 </a:t>
            </a:r>
            <a:r>
              <a:rPr lang="en-US" sz="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ou</a:t>
            </a:r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 </a:t>
            </a:r>
            <a:r>
              <a:rPr lang="en-US" sz="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divulgação</a:t>
            </a:r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 total </a:t>
            </a:r>
            <a:r>
              <a:rPr lang="en-US" sz="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ou</a:t>
            </a:r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 </a:t>
            </a:r>
            <a:r>
              <a:rPr lang="en-US" sz="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parcial</a:t>
            </a:r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 </a:t>
            </a:r>
            <a:r>
              <a:rPr lang="en-US" sz="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deste</a:t>
            </a:r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 </a:t>
            </a:r>
            <a:r>
              <a:rPr lang="en-US" sz="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documento</a:t>
            </a:r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, </a:t>
            </a:r>
            <a:r>
              <a:rPr lang="en-US" sz="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é</a:t>
            </a:r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 </a:t>
            </a:r>
            <a:r>
              <a:rPr lang="en-US" sz="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expressamente</a:t>
            </a:r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 </a:t>
            </a:r>
            <a:r>
              <a:rPr lang="en-US" sz="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proibido</a:t>
            </a:r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 </a:t>
            </a:r>
            <a:r>
              <a:rPr lang="en-US" sz="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sem</a:t>
            </a:r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 </a:t>
            </a:r>
            <a:r>
              <a:rPr lang="en-US" sz="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consentimento</a:t>
            </a:r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 formal, </a:t>
            </a:r>
            <a:r>
              <a:rPr lang="en-US" sz="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por</a:t>
            </a:r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 </a:t>
            </a:r>
            <a:r>
              <a:rPr lang="en-US" sz="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escrito</a:t>
            </a:r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, do professor/</a:t>
            </a:r>
            <a:r>
              <a:rPr lang="en-US" sz="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autor</a:t>
            </a:r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.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2161309" y="2258660"/>
            <a:ext cx="482138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dirty="0">
                <a:solidFill>
                  <a:srgbClr val="ED145B"/>
                </a:solidFill>
                <a:latin typeface="Gotham HTF Medium" pitchFamily="50" charset="0"/>
                <a:cs typeface="Gotham HTF Light"/>
              </a:rPr>
              <a:t>OBRIGADO</a:t>
            </a:r>
          </a:p>
        </p:txBody>
      </p:sp>
    </p:spTree>
    <p:extLst>
      <p:ext uri="{BB962C8B-B14F-4D97-AF65-F5344CB8AC3E}">
        <p14:creationId xmlns:p14="http://schemas.microsoft.com/office/powerpoint/2010/main" val="1688268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áfico 4">
            <a:extLst>
              <a:ext uri="{FF2B5EF4-FFF2-40B4-BE49-F238E27FC236}">
                <a16:creationId xmlns:a16="http://schemas.microsoft.com/office/drawing/2014/main" id="{AC9727B6-CB6D-41D7-8309-AC12CCAEBB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5943" y="211486"/>
            <a:ext cx="8732115" cy="4725291"/>
          </a:xfrm>
          <a:prstGeom prst="rect">
            <a:avLst/>
          </a:prstGeom>
        </p:spPr>
      </p:pic>
      <p:pic>
        <p:nvPicPr>
          <p:cNvPr id="16" name="Imagem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7655" y="2215502"/>
            <a:ext cx="2648691" cy="712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840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36053" y="1060971"/>
            <a:ext cx="7419854" cy="1800879"/>
          </a:xfrm>
          <a:prstGeom prst="rect">
            <a:avLst/>
          </a:prstGeom>
          <a:noFill/>
        </p:spPr>
        <p:txBody>
          <a:bodyPr wrap="square" tIns="46800" rtlCol="0">
            <a:spAutoFit/>
          </a:bodyPr>
          <a:lstStyle/>
          <a:p>
            <a:pPr marL="228600" indent="-228600"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Qual o fluxo de trabalho no </a:t>
            </a:r>
            <a:r>
              <a:rPr 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python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?</a:t>
            </a:r>
          </a:p>
          <a:p>
            <a:pPr marL="228600" indent="-228600"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Apresente alguns exemplos de pacotes utilizados.</a:t>
            </a:r>
          </a:p>
          <a:p>
            <a:pPr marL="228600" indent="-228600"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Quais funções são utilizadas para carregar dados?</a:t>
            </a:r>
          </a:p>
          <a:p>
            <a:pPr marL="228600" indent="-228600"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Qual a diferença entre ambas?.</a:t>
            </a:r>
          </a:p>
        </p:txBody>
      </p:sp>
      <p:sp>
        <p:nvSpPr>
          <p:cNvPr id="6" name="TextBox 59">
            <a:extLst>
              <a:ext uri="{FF2B5EF4-FFF2-40B4-BE49-F238E27FC236}">
                <a16:creationId xmlns:a16="http://schemas.microsoft.com/office/drawing/2014/main" id="{C494C356-CA40-48E7-B631-48BBACB827C8}"/>
              </a:ext>
            </a:extLst>
          </p:cNvPr>
          <p:cNvSpPr txBox="1"/>
          <p:nvPr/>
        </p:nvSpPr>
        <p:spPr>
          <a:xfrm>
            <a:off x="936052" y="555773"/>
            <a:ext cx="4349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REVISÃO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</p:spTree>
    <p:extLst>
      <p:ext uri="{BB962C8B-B14F-4D97-AF65-F5344CB8AC3E}">
        <p14:creationId xmlns:p14="http://schemas.microsoft.com/office/powerpoint/2010/main" val="661141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979" y="739692"/>
            <a:ext cx="2046785" cy="239948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593272" y="2258660"/>
            <a:ext cx="595745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LIMITES E</a:t>
            </a:r>
            <a:r>
              <a:rPr lang="en-US" sz="3500" dirty="0">
                <a:solidFill>
                  <a:srgbClr val="91A3AD"/>
                </a:solidFill>
                <a:latin typeface="Gotham HTF Medium"/>
                <a:cs typeface="Gotham HTF Medium"/>
              </a:rPr>
              <a:t> </a:t>
            </a:r>
            <a:r>
              <a:rPr lang="en-US" sz="3500" dirty="0">
                <a:solidFill>
                  <a:srgbClr val="ED145B"/>
                </a:solidFill>
                <a:latin typeface="Gotham HTF" pitchFamily="50" charset="0"/>
                <a:cs typeface="Gotham HTF Medium"/>
              </a:rPr>
              <a:t>DERIVADAS</a:t>
            </a:r>
          </a:p>
          <a:p>
            <a:pPr algn="ctr"/>
            <a:r>
              <a:rPr lang="en-US" sz="3500" dirty="0">
                <a:solidFill>
                  <a:srgbClr val="0070C0"/>
                </a:solidFill>
                <a:latin typeface="Gotham HTF" pitchFamily="50" charset="0"/>
                <a:cs typeface="Gotham HTF Light"/>
              </a:rPr>
              <a:t>COM </a:t>
            </a:r>
            <a:r>
              <a:rPr lang="en-US" sz="3500" i="1" dirty="0">
                <a:solidFill>
                  <a:srgbClr val="0070C0"/>
                </a:solidFill>
                <a:latin typeface="Gotham HTF" pitchFamily="50" charset="0"/>
                <a:cs typeface="Gotham HTF Light"/>
              </a:rPr>
              <a:t>Python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3D6E6704-DC54-4E9F-82A9-64A5D86289FC}"/>
              </a:ext>
            </a:extLst>
          </p:cNvPr>
          <p:cNvSpPr txBox="1">
            <a:spLocks/>
          </p:cNvSpPr>
          <p:nvPr/>
        </p:nvSpPr>
        <p:spPr>
          <a:xfrm>
            <a:off x="887104" y="692243"/>
            <a:ext cx="1308565" cy="333781"/>
          </a:xfrm>
          <a:prstGeom prst="rect">
            <a:avLst/>
          </a:prstGeom>
        </p:spPr>
        <p:txBody>
          <a:bodyPr anchor="b"/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1" i="0" u="none" strike="noStrike" kern="1200" cap="none" spc="0" normalizeH="0" baseline="0" noProof="0" dirty="0">
                <a:ln>
                  <a:noFill/>
                </a:ln>
                <a:solidFill>
                  <a:srgbClr val="ED145B"/>
                </a:solidFill>
                <a:effectLst/>
                <a:uLnTx/>
                <a:uFillTx/>
                <a:latin typeface="Gotham HTF" pitchFamily="50" charset="0"/>
                <a:ea typeface="+mj-ea"/>
                <a:cs typeface="+mj-cs"/>
              </a:rPr>
              <a:t>AULA 10</a:t>
            </a:r>
          </a:p>
        </p:txBody>
      </p:sp>
      <p:pic>
        <p:nvPicPr>
          <p:cNvPr id="10" name="Gráfico 9">
            <a:extLst>
              <a:ext uri="{FF2B5EF4-FFF2-40B4-BE49-F238E27FC236}">
                <a16:creationId xmlns:a16="http://schemas.microsoft.com/office/drawing/2014/main" id="{9265FC28-AA8E-4F42-9ABD-814BDB086E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88572" y="2192778"/>
            <a:ext cx="2017354" cy="2382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694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Resultado de imagem para derivadas gif">
            <a:extLst>
              <a:ext uri="{FF2B5EF4-FFF2-40B4-BE49-F238E27FC236}">
                <a16:creationId xmlns:a16="http://schemas.microsoft.com/office/drawing/2014/main" id="{19F00BA1-9050-466A-B22B-3B66546CAC7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665" y="2117404"/>
            <a:ext cx="2647542" cy="2598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3">
            <a:extLst>
              <a:ext uri="{FF2B5EF4-FFF2-40B4-BE49-F238E27FC236}">
                <a16:creationId xmlns:a16="http://schemas.microsoft.com/office/drawing/2014/main" id="{DB33B55F-AC39-4216-8F32-3B81D9F28850}"/>
              </a:ext>
            </a:extLst>
          </p:cNvPr>
          <p:cNvSpPr txBox="1"/>
          <p:nvPr/>
        </p:nvSpPr>
        <p:spPr>
          <a:xfrm>
            <a:off x="936052" y="1049341"/>
            <a:ext cx="7068080" cy="1169937"/>
          </a:xfrm>
          <a:prstGeom prst="rect">
            <a:avLst/>
          </a:prstGeom>
          <a:noFill/>
        </p:spPr>
        <p:txBody>
          <a:bodyPr wrap="square" tIns="46800" rtlCol="0">
            <a:spAutoFit/>
          </a:bodyPr>
          <a:lstStyle/>
          <a:p>
            <a:pPr marL="228600" indent="-228600"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Imagine agora que você deseja analisar qual a menor variação possível em </a:t>
            </a:r>
            <a:r>
              <a:rPr lang="pt-BR" sz="1400" dirty="0">
                <a:solidFill>
                  <a:srgbClr val="ED145B"/>
                </a:solidFill>
                <a:latin typeface="Gotham HTF Light" pitchFamily="50" charset="0"/>
                <a:cs typeface="Roboto Light"/>
              </a:rPr>
              <a:t>f(x) 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dada a menor variação possível em </a:t>
            </a:r>
            <a:r>
              <a:rPr lang="pt-BR" sz="1400" dirty="0">
                <a:solidFill>
                  <a:srgbClr val="ED145B"/>
                </a:solidFill>
                <a:latin typeface="Gotham HTF Light" pitchFamily="50" charset="0"/>
                <a:cs typeface="Roboto Light"/>
              </a:rPr>
              <a:t>x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.</a:t>
            </a:r>
          </a:p>
          <a:p>
            <a:pPr marL="228600" indent="-228600"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No </a:t>
            </a:r>
            <a:r>
              <a:rPr lang="pt-BR" sz="1400" dirty="0">
                <a:solidFill>
                  <a:srgbClr val="ED145B"/>
                </a:solidFill>
                <a:latin typeface="Gotham HTF Light" pitchFamily="50" charset="0"/>
                <a:cs typeface="Roboto Light"/>
              </a:rPr>
              <a:t>limite (h=0)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 teremos a variação instantânea, ou a derivada de </a:t>
            </a:r>
            <a:r>
              <a:rPr lang="pt-BR" sz="1400" dirty="0">
                <a:solidFill>
                  <a:srgbClr val="ED145B"/>
                </a:solidFill>
                <a:latin typeface="Gotham HTF Light" pitchFamily="50" charset="0"/>
                <a:cs typeface="Roboto Light"/>
              </a:rPr>
              <a:t>f(x)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.</a:t>
            </a:r>
          </a:p>
        </p:txBody>
      </p:sp>
      <p:sp>
        <p:nvSpPr>
          <p:cNvPr id="4" name="TextBox 59">
            <a:extLst>
              <a:ext uri="{FF2B5EF4-FFF2-40B4-BE49-F238E27FC236}">
                <a16:creationId xmlns:a16="http://schemas.microsoft.com/office/drawing/2014/main" id="{355A03A7-AA12-4956-8F38-6740BFFFFE2A}"/>
              </a:ext>
            </a:extLst>
          </p:cNvPr>
          <p:cNvSpPr txBox="1"/>
          <p:nvPr/>
        </p:nvSpPr>
        <p:spPr>
          <a:xfrm>
            <a:off x="936052" y="555773"/>
            <a:ext cx="5314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CONCEITO DE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DERIVADAS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3">
                <a:extLst>
                  <a:ext uri="{FF2B5EF4-FFF2-40B4-BE49-F238E27FC236}">
                    <a16:creationId xmlns:a16="http://schemas.microsoft.com/office/drawing/2014/main" id="{68F828C4-C9A4-4032-AB05-75D84D4A3C0C}"/>
                  </a:ext>
                </a:extLst>
              </p:cNvPr>
              <p:cNvSpPr txBox="1"/>
              <p:nvPr/>
            </p:nvSpPr>
            <p:spPr>
              <a:xfrm>
                <a:off x="5227390" y="3195606"/>
                <a:ext cx="2776742" cy="511551"/>
              </a:xfrm>
              <a:prstGeom prst="rect">
                <a:avLst/>
              </a:prstGeom>
              <a:noFill/>
            </p:spPr>
            <p:txBody>
              <a:bodyPr wrap="square" tIns="4680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sz="1400" i="1" smtClean="0">
                              <a:solidFill>
                                <a:srgbClr val="79797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1400" i="1">
                              <a:solidFill>
                                <a:srgbClr val="797979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pt-BR" sz="1400" i="1">
                              <a:solidFill>
                                <a:srgbClr val="797979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pt-BR" sz="1400" i="1">
                              <a:solidFill>
                                <a:srgbClr val="797979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1400" i="1">
                              <a:solidFill>
                                <a:srgbClr val="797979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BR" sz="1400" i="1">
                          <a:solidFill>
                            <a:srgbClr val="797979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pt-BR" sz="1400" i="1">
                              <a:solidFill>
                                <a:srgbClr val="797979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pt-BR" sz="1400" i="1">
                                  <a:solidFill>
                                    <a:srgbClr val="79797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pt-BR" sz="1400">
                                  <a:solidFill>
                                    <a:srgbClr val="797979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pt-BR" sz="1400" i="1">
                                  <a:solidFill>
                                    <a:srgbClr val="797979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pt-BR" sz="1400" i="1">
                                  <a:solidFill>
                                    <a:srgbClr val="797979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pt-BR" sz="1400" i="1">
                                  <a:solidFill>
                                    <a:srgbClr val="797979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pt-BR" sz="1400" i="1">
                                  <a:solidFill>
                                    <a:srgbClr val="79797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sz="1400" i="1">
                                  <a:solidFill>
                                    <a:srgbClr val="797979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pt-BR" sz="1400" i="1">
                                      <a:solidFill>
                                        <a:srgbClr val="797979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sz="1400" i="1">
                                      <a:solidFill>
                                        <a:srgbClr val="797979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pt-BR" sz="1400" i="1">
                                      <a:solidFill>
                                        <a:srgbClr val="797979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pt-BR" sz="1400" i="1">
                                      <a:solidFill>
                                        <a:srgbClr val="797979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d>
                              <m:r>
                                <a:rPr lang="pt-BR" sz="1400" i="1">
                                  <a:solidFill>
                                    <a:srgbClr val="797979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pt-BR" sz="1400" i="1">
                                  <a:solidFill>
                                    <a:srgbClr val="797979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pt-BR" sz="1400" i="1">
                                      <a:solidFill>
                                        <a:srgbClr val="797979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sz="1400" i="1">
                                      <a:solidFill>
                                        <a:srgbClr val="797979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num>
                            <m:den>
                              <m:r>
                                <a:rPr lang="pt-BR" sz="1400" i="1">
                                  <a:solidFill>
                                    <a:srgbClr val="797979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pt-BR" sz="1400" dirty="0">
                  <a:latin typeface="Gotham HTF Light "/>
                </a:endParaRPr>
              </a:p>
            </p:txBody>
          </p:sp>
        </mc:Choice>
        <mc:Fallback xmlns="">
          <p:sp>
            <p:nvSpPr>
              <p:cNvPr id="23" name="TextBox 3">
                <a:extLst>
                  <a:ext uri="{FF2B5EF4-FFF2-40B4-BE49-F238E27FC236}">
                    <a16:creationId xmlns:a16="http://schemas.microsoft.com/office/drawing/2014/main" id="{68F828C4-C9A4-4032-AB05-75D84D4A3C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7390" y="3195606"/>
                <a:ext cx="2776742" cy="511551"/>
              </a:xfrm>
              <a:prstGeom prst="rect">
                <a:avLst/>
              </a:prstGeom>
              <a:blipFill>
                <a:blip r:embed="rId4"/>
                <a:stretch>
                  <a:fillRect b="-119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Seta para a Direita 2">
            <a:extLst>
              <a:ext uri="{FF2B5EF4-FFF2-40B4-BE49-F238E27FC236}">
                <a16:creationId xmlns:a16="http://schemas.microsoft.com/office/drawing/2014/main" id="{4C32BC2E-E4C4-48FB-8FCF-2CE990F0666D}"/>
              </a:ext>
            </a:extLst>
          </p:cNvPr>
          <p:cNvSpPr/>
          <p:nvPr/>
        </p:nvSpPr>
        <p:spPr>
          <a:xfrm>
            <a:off x="3930430" y="3416547"/>
            <a:ext cx="758599" cy="69669"/>
          </a:xfrm>
          <a:prstGeom prst="rightArrow">
            <a:avLst/>
          </a:prstGeom>
          <a:solidFill>
            <a:srgbClr val="ED145B"/>
          </a:solidFill>
          <a:ln>
            <a:solidFill>
              <a:srgbClr val="ED14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22009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3">
                <a:extLst>
                  <a:ext uri="{FF2B5EF4-FFF2-40B4-BE49-F238E27FC236}">
                    <a16:creationId xmlns:a16="http://schemas.microsoft.com/office/drawing/2014/main" id="{DB33B55F-AC39-4216-8F32-3B81D9F28850}"/>
                  </a:ext>
                </a:extLst>
              </p:cNvPr>
              <p:cNvSpPr txBox="1"/>
              <p:nvPr/>
            </p:nvSpPr>
            <p:spPr>
              <a:xfrm>
                <a:off x="936052" y="1086919"/>
                <a:ext cx="7068080" cy="2423292"/>
              </a:xfrm>
              <a:prstGeom prst="rect">
                <a:avLst/>
              </a:prstGeom>
              <a:noFill/>
            </p:spPr>
            <p:txBody>
              <a:bodyPr wrap="square" tIns="46800" rtlCol="0">
                <a:spAutoFit/>
              </a:bodyPr>
              <a:lstStyle/>
              <a:p>
                <a:pPr marL="457200" lvl="0" indent="-381000">
                  <a:lnSpc>
                    <a:spcPct val="115000"/>
                  </a:lnSpc>
                  <a:buClr>
                    <a:srgbClr val="ED145B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pt-BR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Gotham HTF Light "/>
                  </a:rPr>
                  <a:t>A derivada da função f(x) em relação a x é a função f’(x):</a:t>
                </a:r>
              </a:p>
              <a:p>
                <a:pPr marL="457200" lvl="0" indent="-381000">
                  <a:lnSpc>
                    <a:spcPct val="115000"/>
                  </a:lnSpc>
                  <a:buClr>
                    <a:srgbClr val="000000"/>
                  </a:buClr>
                  <a:buSzPts val="2400"/>
                  <a:buFont typeface="Arial"/>
                  <a:buChar char="●"/>
                </a:pPr>
                <a:endParaRPr lang="pt-BR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Gotham HTF Light "/>
                  <a:ea typeface="Arial"/>
                  <a:cs typeface="Arial"/>
                  <a:sym typeface="Arial"/>
                </a:endParaRPr>
              </a:p>
              <a:p>
                <a:pPr marL="76200" lvl="0">
                  <a:lnSpc>
                    <a:spcPct val="115000"/>
                  </a:lnSpc>
                  <a:buSzPts val="2400"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ar-AE" sz="14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ar-AE" sz="14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ar-AE" sz="14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ar-AE" sz="14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 sz="14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ar-AE" sz="1400" i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ar-AE" sz="14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ar-AE" sz="14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pt-BR" sz="140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ar-AE" sz="14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ar-AE" sz="14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ar-AE" sz="14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ar-AE" sz="14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ar-AE" sz="14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ar-AE" sz="1400" i="1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ar-AE" sz="1400" i="1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ar-AE" sz="1400" i="1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ar-AE" sz="1400" i="1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d>
                              <m:r>
                                <a:rPr lang="ar-AE" sz="14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ar-AE" sz="14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ar-AE" sz="1400" i="1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ar-AE" sz="1400" i="1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num>
                            <m:den>
                              <m:r>
                                <a:rPr lang="ar-AE" sz="14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den>
                          </m:f>
                        </m:e>
                      </m:func>
                      <m:r>
                        <a:rPr lang="pt-BR" sz="1400" i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ar-AE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Gotham HTF Light "/>
                  <a:ea typeface="Arial"/>
                  <a:cs typeface="Arial"/>
                  <a:sym typeface="Arial"/>
                </a:endParaRPr>
              </a:p>
              <a:p>
                <a:pPr marL="457200" lvl="0" indent="-381000">
                  <a:lnSpc>
                    <a:spcPct val="115000"/>
                  </a:lnSpc>
                  <a:buClr>
                    <a:srgbClr val="000000"/>
                  </a:buClr>
                  <a:buSzPts val="2400"/>
                  <a:buFont typeface="Arial"/>
                  <a:buChar char="●"/>
                </a:pPr>
                <a:endParaRPr lang="ar-AE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Gotham HTF Light "/>
                </a:endParaRPr>
              </a:p>
              <a:p>
                <a:pPr marL="457200" lvl="0" indent="-381000">
                  <a:lnSpc>
                    <a:spcPct val="115000"/>
                  </a:lnSpc>
                  <a:buClr>
                    <a:srgbClr val="ED145B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pt-BR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Gotham HTF Light "/>
                    <a:ea typeface="Arial"/>
                    <a:cs typeface="Arial"/>
                    <a:sym typeface="Arial"/>
                  </a:rPr>
                  <a:t>Outra notação pode ser:</a:t>
                </a:r>
              </a:p>
              <a:p>
                <a:pPr marL="457200" lvl="0" indent="-381000">
                  <a:lnSpc>
                    <a:spcPct val="115000"/>
                  </a:lnSpc>
                  <a:buClr>
                    <a:srgbClr val="000000"/>
                  </a:buClr>
                  <a:buSzPts val="2400"/>
                  <a:buFont typeface="Arial"/>
                  <a:buChar char="●"/>
                </a:pPr>
                <a:endParaRPr lang="pt-BR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Gotham HTF Light "/>
                </a:endParaRPr>
              </a:p>
              <a:p>
                <a:pPr marL="76200" lvl="0">
                  <a:lnSpc>
                    <a:spcPct val="115000"/>
                  </a:lnSpc>
                  <a:buSzPts val="24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ar-AE" sz="14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ar-AE" sz="14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ar-AE" sz="14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ar-AE" sz="14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 sz="14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ar-AE" sz="1400" i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ar-AE" sz="14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ar-AE" sz="14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pt-BR" sz="14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pt-BR" sz="14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14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num>
                        <m:den>
                          <m:r>
                            <a:rPr lang="pt-BR" sz="14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pt-BR" sz="1400" i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ar-AE" sz="14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ar-AE" sz="14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pt-BR" sz="14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pt-BR" sz="14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pt-BR" sz="1400" i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ar-AE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Gotham HTF Light "/>
                  <a:ea typeface="Arial"/>
                  <a:cs typeface="Arial"/>
                  <a:sym typeface="Arial"/>
                </a:endParaRPr>
              </a:p>
            </p:txBody>
          </p:sp>
        </mc:Choice>
        <mc:Fallback xmlns="">
          <p:sp>
            <p:nvSpPr>
              <p:cNvPr id="6" name="TextBox 3">
                <a:extLst>
                  <a:ext uri="{FF2B5EF4-FFF2-40B4-BE49-F238E27FC236}">
                    <a16:creationId xmlns:a16="http://schemas.microsoft.com/office/drawing/2014/main" id="{DB33B55F-AC39-4216-8F32-3B81D9F288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052" y="1086919"/>
                <a:ext cx="7068080" cy="242329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59">
            <a:extLst>
              <a:ext uri="{FF2B5EF4-FFF2-40B4-BE49-F238E27FC236}">
                <a16:creationId xmlns:a16="http://schemas.microsoft.com/office/drawing/2014/main" id="{355A03A7-AA12-4956-8F38-6740BFFFFE2A}"/>
              </a:ext>
            </a:extLst>
          </p:cNvPr>
          <p:cNvSpPr txBox="1"/>
          <p:nvPr/>
        </p:nvSpPr>
        <p:spPr>
          <a:xfrm>
            <a:off x="936052" y="555773"/>
            <a:ext cx="5314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CONCEITO DE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DERIVADAS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</p:spTree>
    <p:extLst>
      <p:ext uri="{BB962C8B-B14F-4D97-AF65-F5344CB8AC3E}">
        <p14:creationId xmlns:p14="http://schemas.microsoft.com/office/powerpoint/2010/main" val="4084694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3">
            <a:extLst>
              <a:ext uri="{FF2B5EF4-FFF2-40B4-BE49-F238E27FC236}">
                <a16:creationId xmlns:a16="http://schemas.microsoft.com/office/drawing/2014/main" id="{DB33B55F-AC39-4216-8F32-3B81D9F28850}"/>
              </a:ext>
            </a:extLst>
          </p:cNvPr>
          <p:cNvSpPr txBox="1"/>
          <p:nvPr/>
        </p:nvSpPr>
        <p:spPr>
          <a:xfrm>
            <a:off x="936052" y="1049341"/>
            <a:ext cx="7068080" cy="1169937"/>
          </a:xfrm>
          <a:prstGeom prst="rect">
            <a:avLst/>
          </a:prstGeom>
          <a:noFill/>
        </p:spPr>
        <p:txBody>
          <a:bodyPr wrap="square" tIns="46800" rtlCol="0">
            <a:spAutoFit/>
          </a:bodyPr>
          <a:lstStyle/>
          <a:p>
            <a:pPr marL="228600" indent="-228600"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Deste modo, o processo de derivação pode ser usado em qualquer ponto da curva.</a:t>
            </a:r>
          </a:p>
          <a:p>
            <a:pPr marL="228600" indent="-228600"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Algo que se torna extremamente útil na prática.</a:t>
            </a:r>
          </a:p>
        </p:txBody>
      </p:sp>
      <p:sp>
        <p:nvSpPr>
          <p:cNvPr id="4" name="TextBox 59">
            <a:extLst>
              <a:ext uri="{FF2B5EF4-FFF2-40B4-BE49-F238E27FC236}">
                <a16:creationId xmlns:a16="http://schemas.microsoft.com/office/drawing/2014/main" id="{355A03A7-AA12-4956-8F38-6740BFFFFE2A}"/>
              </a:ext>
            </a:extLst>
          </p:cNvPr>
          <p:cNvSpPr txBox="1"/>
          <p:nvPr/>
        </p:nvSpPr>
        <p:spPr>
          <a:xfrm>
            <a:off x="936052" y="555773"/>
            <a:ext cx="5314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CONCEITO DE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DERIVADAS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pic>
        <p:nvPicPr>
          <p:cNvPr id="7" name="Picture 2" descr="Resultado de imagem para derivadas gif">
            <a:extLst>
              <a:ext uri="{FF2B5EF4-FFF2-40B4-BE49-F238E27FC236}">
                <a16:creationId xmlns:a16="http://schemas.microsoft.com/office/drawing/2014/main" id="{1ADED497-EE0A-40B7-8024-B1A7EDBA76B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4767" y="2219278"/>
            <a:ext cx="2514466" cy="224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1652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3">
                <a:extLst>
                  <a:ext uri="{FF2B5EF4-FFF2-40B4-BE49-F238E27FC236}">
                    <a16:creationId xmlns:a16="http://schemas.microsoft.com/office/drawing/2014/main" id="{DB33B55F-AC39-4216-8F32-3B81D9F28850}"/>
                  </a:ext>
                </a:extLst>
              </p:cNvPr>
              <p:cNvSpPr txBox="1"/>
              <p:nvPr/>
            </p:nvSpPr>
            <p:spPr>
              <a:xfrm>
                <a:off x="860896" y="1086919"/>
                <a:ext cx="7068080" cy="3774752"/>
              </a:xfrm>
              <a:prstGeom prst="rect">
                <a:avLst/>
              </a:prstGeom>
              <a:noFill/>
            </p:spPr>
            <p:txBody>
              <a:bodyPr wrap="square" tIns="46800" rtlCol="0">
                <a:spAutoFit/>
              </a:bodyPr>
              <a:lstStyle/>
              <a:p>
                <a:pPr marL="457200" lvl="0" indent="-381000">
                  <a:lnSpc>
                    <a:spcPct val="150000"/>
                  </a:lnSpc>
                  <a:buClr>
                    <a:srgbClr val="ED145B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pt-BR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Gotham HTF Light" pitchFamily="50" charset="0"/>
                    <a:sym typeface="Arial"/>
                  </a:rPr>
                  <a:t>Regra da constante:</a:t>
                </a:r>
              </a:p>
              <a:p>
                <a:pPr marL="76200" lvl="0">
                  <a:lnSpc>
                    <a:spcPct val="150000"/>
                  </a:lnSpc>
                  <a:buSzPts val="24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ar-AE" sz="12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ar-AE" sz="12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𝑑𝑐</m:t>
                          </m:r>
                        </m:num>
                        <m:den>
                          <m:r>
                            <a:rPr lang="ar-AE" sz="12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pt-BR" sz="1200" i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1200" i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pt-BR" sz="1200" i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pt-B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Gotham HTF Light" pitchFamily="50" charset="0"/>
                  <a:sym typeface="Arial"/>
                </a:endParaRPr>
              </a:p>
              <a:p>
                <a:pPr marL="457200" lvl="0" indent="-381000">
                  <a:lnSpc>
                    <a:spcPct val="150000"/>
                  </a:lnSpc>
                  <a:buClr>
                    <a:srgbClr val="ED145B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pt-BR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Gotham HTF Light" pitchFamily="50" charset="0"/>
                  </a:rPr>
                  <a:t>Regra da potência:</a:t>
                </a:r>
              </a:p>
              <a:p>
                <a:pPr marL="76200">
                  <a:lnSpc>
                    <a:spcPct val="150000"/>
                  </a:lnSpc>
                  <a:buSzPts val="24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ar-AE" sz="12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ar-AE" sz="12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ar-AE" sz="12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12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pt-BR" sz="12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num>
                        <m:den>
                          <m:r>
                            <a:rPr lang="ar-AE" sz="12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pt-BR" sz="1200" i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1200" i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ambria Math" panose="02040503050406030204" pitchFamily="18" charset="0"/>
                        </a:rPr>
                        <m:t>𝑛</m:t>
                      </m:r>
                      <m:sSup>
                        <m:sSupPr>
                          <m:ctrlPr>
                            <a:rPr lang="pt-BR" sz="12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12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pt-BR" sz="12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pt-BR" sz="12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pt-BR" sz="12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pt-BR" sz="1200" i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pt-B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Gotham HTF Light" pitchFamily="50" charset="0"/>
                </a:endParaRPr>
              </a:p>
              <a:p>
                <a:pPr marL="457200" lvl="0" indent="-381000">
                  <a:lnSpc>
                    <a:spcPct val="150000"/>
                  </a:lnSpc>
                  <a:buSzPts val="2400"/>
                  <a:buFont typeface="Arial"/>
                  <a:buChar char="●"/>
                </a:pPr>
                <a:endParaRPr lang="pt-B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Gotham HTF Light" pitchFamily="50" charset="0"/>
                </a:endParaRPr>
              </a:p>
              <a:p>
                <a:pPr marL="457200" lvl="0" indent="-381000">
                  <a:lnSpc>
                    <a:spcPct val="150000"/>
                  </a:lnSpc>
                  <a:buClr>
                    <a:srgbClr val="ED145B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pt-BR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Gotham HTF Light" pitchFamily="50" charset="0"/>
                  </a:rPr>
                  <a:t>Regra da multiplicação:</a:t>
                </a:r>
                <a:endParaRPr lang="pt-B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Gotham HTF Light" pitchFamily="50" charset="0"/>
                  <a:sym typeface="Arial"/>
                </a:endParaRPr>
              </a:p>
              <a:p>
                <a:pPr marL="76200" lvl="0">
                  <a:lnSpc>
                    <a:spcPct val="150000"/>
                  </a:lnSpc>
                  <a:buSzPts val="24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ar-AE" sz="12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ar-AE" sz="12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pt-BR" sz="12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pt-BR" sz="12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12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pt-BR" sz="12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pt-BR" sz="12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12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num>
                        <m:den>
                          <m:r>
                            <a:rPr lang="ar-AE" sz="12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pt-BR" sz="1200" i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1200" i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pt-BR" sz="12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12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f>
                        <m:fPr>
                          <m:ctrlPr>
                            <a:rPr lang="pt-BR" sz="12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12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𝑑𝑔</m:t>
                          </m:r>
                        </m:num>
                        <m:den>
                          <m:r>
                            <a:rPr lang="pt-BR" sz="12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pt-BR" sz="1200" i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sz="1200" i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pt-BR" sz="12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12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f>
                        <m:fPr>
                          <m:ctrlPr>
                            <a:rPr lang="pt-BR" sz="12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12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𝑑𝑓</m:t>
                          </m:r>
                        </m:num>
                        <m:den>
                          <m:r>
                            <a:rPr lang="pt-BR" sz="12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pt-BR" sz="1200" i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pt-B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Gotham HTF Light" pitchFamily="50" charset="0"/>
                </a:endParaRPr>
              </a:p>
              <a:p>
                <a:pPr marL="457200" lvl="0" indent="-381000">
                  <a:lnSpc>
                    <a:spcPct val="150000"/>
                  </a:lnSpc>
                  <a:buClr>
                    <a:srgbClr val="ED145B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pt-BR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Gotham HTF Light" pitchFamily="50" charset="0"/>
                  </a:rPr>
                  <a:t>Regra da divisão:</a:t>
                </a:r>
              </a:p>
              <a:p>
                <a:pPr marL="76200">
                  <a:lnSpc>
                    <a:spcPct val="150000"/>
                  </a:lnSpc>
                  <a:buSzPts val="24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sz="12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pt-BR" sz="12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pt-BR" sz="1200" i="1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pt-BR" sz="1200" i="1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num>
                                <m:den>
                                  <m:r>
                                    <a:rPr lang="pt-BR" sz="1200" i="1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pt-BR" sz="12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pt-BR" sz="1200" i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12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12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𝑔</m:t>
                          </m:r>
                          <m:sSup>
                            <m:sSupPr>
                              <m:ctrlPr>
                                <a:rPr lang="pt-BR" sz="12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12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pt-BR" sz="12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pt-BR" sz="12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pt-BR" sz="12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𝑓</m:t>
                          </m:r>
                          <m:sSup>
                            <m:sSupPr>
                              <m:ctrlPr>
                                <a:rPr lang="pt-BR" sz="12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12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p>
                              <m:r>
                                <a:rPr lang="pt-BR" sz="12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pt-BR" sz="12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12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p>
                              <m:r>
                                <a:rPr lang="pt-BR" sz="12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pt-BR" sz="1200" i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pt-B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Gotham HTF Light" pitchFamily="50" charset="0"/>
                </a:endParaRPr>
              </a:p>
            </p:txBody>
          </p:sp>
        </mc:Choice>
        <mc:Fallback xmlns="">
          <p:sp>
            <p:nvSpPr>
              <p:cNvPr id="6" name="TextBox 3">
                <a:extLst>
                  <a:ext uri="{FF2B5EF4-FFF2-40B4-BE49-F238E27FC236}">
                    <a16:creationId xmlns:a16="http://schemas.microsoft.com/office/drawing/2014/main" id="{DB33B55F-AC39-4216-8F32-3B81D9F288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896" y="1086919"/>
                <a:ext cx="7068080" cy="377475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59">
            <a:extLst>
              <a:ext uri="{FF2B5EF4-FFF2-40B4-BE49-F238E27FC236}">
                <a16:creationId xmlns:a16="http://schemas.microsoft.com/office/drawing/2014/main" id="{355A03A7-AA12-4956-8F38-6740BFFFFE2A}"/>
              </a:ext>
            </a:extLst>
          </p:cNvPr>
          <p:cNvSpPr txBox="1"/>
          <p:nvPr/>
        </p:nvSpPr>
        <p:spPr>
          <a:xfrm>
            <a:off x="936052" y="555773"/>
            <a:ext cx="5314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REGRAS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DERIVAÇÃO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</p:spTree>
    <p:extLst>
      <p:ext uri="{BB962C8B-B14F-4D97-AF65-F5344CB8AC3E}">
        <p14:creationId xmlns:p14="http://schemas.microsoft.com/office/powerpoint/2010/main" val="2711238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Personalizar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1550</TotalTime>
  <Words>1232</Words>
  <Application>Microsoft Office PowerPoint</Application>
  <PresentationFormat>Personalizar</PresentationFormat>
  <Paragraphs>230</Paragraphs>
  <Slides>31</Slides>
  <Notes>29</Notes>
  <HiddenSlides>0</HiddenSlides>
  <MMClips>0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31</vt:i4>
      </vt:variant>
    </vt:vector>
  </HeadingPairs>
  <TitlesOfParts>
    <vt:vector size="41" baseType="lpstr">
      <vt:lpstr>Cambria Math</vt:lpstr>
      <vt:lpstr>Calibri</vt:lpstr>
      <vt:lpstr>Gotham HTF Medium</vt:lpstr>
      <vt:lpstr>Arial</vt:lpstr>
      <vt:lpstr>Calibri Light</vt:lpstr>
      <vt:lpstr>Gotham HTF Light</vt:lpstr>
      <vt:lpstr>Gotham HTF Light </vt:lpstr>
      <vt:lpstr>Gotham HTF</vt:lpstr>
      <vt:lpstr>Office Theme</vt:lpstr>
      <vt:lpstr>Personalizar design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Adriano</dc:creator>
  <cp:lastModifiedBy>Neto Alcides</cp:lastModifiedBy>
  <cp:revision>97</cp:revision>
  <dcterms:created xsi:type="dcterms:W3CDTF">2019-02-15T12:16:11Z</dcterms:created>
  <dcterms:modified xsi:type="dcterms:W3CDTF">2023-04-23T17:48:01Z</dcterms:modified>
</cp:coreProperties>
</file>